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313" r:id="rId6"/>
    <p:sldId id="264" r:id="rId7"/>
    <p:sldId id="296" r:id="rId8"/>
    <p:sldId id="294" r:id="rId9"/>
    <p:sldId id="298" r:id="rId10"/>
    <p:sldId id="299" r:id="rId11"/>
    <p:sldId id="300" r:id="rId12"/>
    <p:sldId id="316" r:id="rId13"/>
    <p:sldId id="314" r:id="rId14"/>
    <p:sldId id="315" r:id="rId15"/>
    <p:sldId id="303" r:id="rId16"/>
    <p:sldId id="317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CB"/>
    <a:srgbClr val="0077B2"/>
    <a:srgbClr val="EE7D31"/>
    <a:srgbClr val="0081C9"/>
    <a:srgbClr val="65AFCA"/>
    <a:srgbClr val="3A2172"/>
    <a:srgbClr val="E86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8"/>
    <p:restoredTop sz="94658"/>
  </p:normalViewPr>
  <p:slideViewPr>
    <p:cSldViewPr snapToGrid="0">
      <p:cViewPr varScale="1">
        <p:scale>
          <a:sx n="120" d="100"/>
          <a:sy n="120" d="100"/>
        </p:scale>
        <p:origin x="11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075C3-AB41-5943-A307-60D4E556DA4F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0B968-F771-6845-B92B-56272760C83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4833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09D457-7C4F-4501-2C5D-D6A310C7C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429A809-E659-78B7-481D-A33107C26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45B637-4030-0FF5-1E83-FB6624D1E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0F5323-94FD-1B1E-EE57-18CCD8B39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F7A607-B549-9EDE-FAF7-092C23F7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5554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3601D2-6E8C-0018-8FA5-C333F880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EBA5E1-1BB1-1075-5451-1ACBC98DB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CF85AA-3CED-D2A6-12EE-B976635E9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191F81-1E2F-9277-9364-B1340D67E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6729D2-34BC-BADE-3D69-F86EBE885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984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D6080B-85CA-AA03-6E88-11122878B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2FC1C7-E042-50B2-37F3-15AA252DDF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EA18EF-17CE-36A3-5E4D-E559E7C90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FA238D-9EAD-A0AD-224F-3DBB24DD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A7FF3E-273C-1A2A-F565-9A4981475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691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DAE2B8-65E9-E4D9-F7C8-95A5D307D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779BC3-8A66-C592-5D8B-97C3FDC65F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96BCF3-9605-75FA-4F36-8BB8FE8C9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6FD0177-953C-D445-D71C-587B967E3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A0F8D8E-0D6C-2BCB-1424-830CB1701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5F5B2E7-BD4E-1FD1-504B-89BD0BCE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186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F7D993-F0E6-B945-75FC-1C8B16A75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819C61-5B90-74F1-5741-303DAC6E6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CC651C5-80FA-7ADC-B01A-C34F0620C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340E391-3B7B-DA0C-CC27-9C6EEB8FD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8330189-77C2-6EC0-12C3-FABB567DA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24582DA-8246-C6D5-2055-8389DB89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7067BEC-8EF6-F619-6FC1-A9364D1B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EAEB0BC-7DB2-3A3F-DEA9-FFFF0AFB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3222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A1C13-1916-04F1-8824-BEAF187E4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31F4B81-98F6-A37A-DDEE-382C282C3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643B87-C347-8CA8-7DAF-B8743412C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223BB95-D064-3FDC-F301-55D1EC701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602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AFC3BAB-F843-0DCD-F0B6-322D15324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C4E220B-C68C-BB94-BB0B-AD5D68C9D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9BDDD76-96A7-8CC2-4EA1-00C1FD444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85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97B01-D0C8-BED6-E052-B8FE03487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067283-7A99-455A-8997-F105480A0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2C0C05D-D81D-AD92-FCC9-0A13D6C00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E97983C-0D3D-8847-C674-FD7BAB715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85B7AC9-5627-B921-C24D-666928EA4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09DC2F6-34D0-03A3-C883-3D6B68FC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172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DC1648-3D1A-5B18-AF0E-76199BB9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8757051-05CB-0D36-2502-BD5D1B8E2F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846CEF3-6643-EED4-136F-AF15E2DDB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E7574EF-E6C9-5DF5-12EB-DBD1F9FF2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87CCB74-097D-5B7E-C376-826F46FB2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48BB635-823E-4395-BDA2-16B175A86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3458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D485A-EDE1-CF68-86D4-9AA99B984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8D7BADB-765A-01E0-63FD-EE29D15B6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FAB60F-DBF8-9F27-CAFC-2BE578EBE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F06BAC-43A8-E018-5FA0-6C2BD50A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F891FA-4782-7E49-6C4D-D57E63E0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747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390363F-E8A1-A766-E63E-27D8AAEA8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8E7E180-14B9-F501-A52A-413A47D9A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E37AAA-5820-3017-D6D9-8F26C3174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84732C-A2FB-808F-B9D3-96107DA9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77DBD0-46E7-7CEB-E21B-D04C27E0B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4839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783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97ABC42-50A6-4396-E312-2B5A8605F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DD6952-2492-6BBB-2505-7F961144A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D4C7364-2945-D8DA-9AB4-978E93EFB1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DD5DB-5E17-B646-82D3-F1DEC36523DE}" type="datetimeFigureOut">
              <a:rPr lang="nl-NL" smtClean="0"/>
              <a:t>17-09-2026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AA0EAE-F446-AAF9-464F-1439BB1D89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9F7174-D59A-E500-95DA-E0179B183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4D9F3-6B32-2A4B-B43B-6DB851817909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86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hyperlink" Target="https://vu.nl/en/events/2026/impact-of-genai-on-assessment" TargetMode="External"/><Relationship Id="rId18" Type="http://schemas.openxmlformats.org/officeDocument/2006/relationships/image" Target="../media/image9.svg"/><Relationship Id="rId26" Type="http://schemas.openxmlformats.org/officeDocument/2006/relationships/image" Target="../media/image13.svg"/><Relationship Id="rId3" Type="http://schemas.openxmlformats.org/officeDocument/2006/relationships/hyperlink" Target="https://vu.nl/en/events/2026/genai-ai-literacy-for-teachers-an-introduction" TargetMode="External"/><Relationship Id="rId21" Type="http://schemas.openxmlformats.org/officeDocument/2006/relationships/hyperlink" Target="https://vu.nl/en/events/2026/bring-your-teaching-to-life-ai-roleplay" TargetMode="External"/><Relationship Id="rId7" Type="http://schemas.openxmlformats.org/officeDocument/2006/relationships/image" Target="../media/image3.svg"/><Relationship Id="rId12" Type="http://schemas.openxmlformats.org/officeDocument/2006/relationships/image" Target="../media/image6.svg"/><Relationship Id="rId17" Type="http://schemas.openxmlformats.org/officeDocument/2006/relationships/hyperlink" Target="https://vu.nl/en/events/2026/using-genai-for-feedback-and-grading" TargetMode="External"/><Relationship Id="rId25" Type="http://schemas.openxmlformats.org/officeDocument/2006/relationships/hyperlink" Target="https://vu.nl/nl/agenda/2026/llm-s-en-technische-toepassingen" TargetMode="External"/><Relationship Id="rId2" Type="http://schemas.openxmlformats.org/officeDocument/2006/relationships/hyperlink" Target="https://vu.nl/en/events/2026/ai-literacy-among-students-what-teachers-need-to-know" TargetMode="External"/><Relationship Id="rId16" Type="http://schemas.openxmlformats.org/officeDocument/2006/relationships/image" Target="../media/image8.svg"/><Relationship Id="rId20" Type="http://schemas.openxmlformats.org/officeDocument/2006/relationships/image" Target="../media/image10.svg"/><Relationship Id="rId29" Type="http://schemas.openxmlformats.org/officeDocument/2006/relationships/hyperlink" Target="https://vu.nl/en/events/2027/societal-impact-of-genai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hyperlink" Target="https://vu.nl/en/events/2026/impact-of-genai-on-academic-integrity" TargetMode="External"/><Relationship Id="rId24" Type="http://schemas.openxmlformats.org/officeDocument/2006/relationships/image" Target="../media/image12.svg"/><Relationship Id="rId5" Type="http://schemas.openxmlformats.org/officeDocument/2006/relationships/hyperlink" Target="https://vu.nl/en/events/2026/prompting-for-beginners" TargetMode="External"/><Relationship Id="rId15" Type="http://schemas.openxmlformats.org/officeDocument/2006/relationships/hyperlink" Target="https://vu.nl/en/events/2026/using-genai-for-educational-design" TargetMode="External"/><Relationship Id="rId23" Type="http://schemas.openxmlformats.org/officeDocument/2006/relationships/hyperlink" Target="https://vu.nl/en/events/2026/powerful-teaching-with-socratic-bots-quiz-bots-and-debate-bots" TargetMode="External"/><Relationship Id="rId28" Type="http://schemas.openxmlformats.org/officeDocument/2006/relationships/image" Target="../media/image14.svg"/><Relationship Id="rId10" Type="http://schemas.openxmlformats.org/officeDocument/2006/relationships/hyperlink" Target="https://vu.nl/en/events/2026/impact-of-genai-on-learning" TargetMode="External"/><Relationship Id="rId19" Type="http://schemas.openxmlformats.org/officeDocument/2006/relationships/hyperlink" Target="https://vu.nl/en/events/2026/genai-for-information-retrieval-processing-and-communication" TargetMode="External"/><Relationship Id="rId4" Type="http://schemas.openxmlformats.org/officeDocument/2006/relationships/hyperlink" Target="https://vu.nl/en/events/2027/powerful-prompting" TargetMode="External"/><Relationship Id="rId9" Type="http://schemas.openxmlformats.org/officeDocument/2006/relationships/image" Target="../media/image5.svg"/><Relationship Id="rId14" Type="http://schemas.openxmlformats.org/officeDocument/2006/relationships/image" Target="../media/image7.svg"/><Relationship Id="rId22" Type="http://schemas.openxmlformats.org/officeDocument/2006/relationships/image" Target="../media/image11.svg"/><Relationship Id="rId27" Type="http://schemas.openxmlformats.org/officeDocument/2006/relationships/hyperlink" Target="https://vu.nl/en/events/2027/environmental-impact-of-genai" TargetMode="External"/><Relationship Id="rId30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base.vu-edulab.nl/companion/docenteneditie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ogo, Graphics, Lettertype, grafische vormgeving&#10;&#10;Automatisch gegenereerde beschrijving">
            <a:extLst>
              <a:ext uri="{FF2B5EF4-FFF2-40B4-BE49-F238E27FC236}">
                <a16:creationId xmlns:a16="http://schemas.microsoft.com/office/drawing/2014/main" id="{BA805CB2-EB8C-B028-269B-BF6C73100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34" y="0"/>
            <a:ext cx="2540000" cy="2540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8C6DB03-28F8-4C1D-198B-FD490E3FEF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4" y="1214438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GenAI &amp; AI Literacy 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for</a:t>
            </a:r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 Teachers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1966BF2-E8D5-A3A4-74E2-0FCD495AA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364807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nl-NL" dirty="0">
                <a:solidFill>
                  <a:schemeClr val="bg1"/>
                </a:solidFill>
                <a:latin typeface="Bahnschrift" panose="020F0502020204030204" pitchFamily="34" charset="0"/>
              </a:rPr>
              <a:t>An </a:t>
            </a:r>
            <a:r>
              <a:rPr lang="nl-NL" dirty="0" err="1">
                <a:solidFill>
                  <a:schemeClr val="bg1"/>
                </a:solidFill>
                <a:latin typeface="Bahnschrift" panose="020F0502020204030204" pitchFamily="34" charset="0"/>
              </a:rPr>
              <a:t>introduction</a:t>
            </a:r>
            <a:endParaRPr lang="nl-NL" dirty="0">
              <a:solidFill>
                <a:schemeClr val="bg1"/>
              </a:solidFill>
              <a:latin typeface="Bahnschrift" panose="020F050202020403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DD52152-5FB9-1A32-FB0A-DD54AC429DAB}"/>
              </a:ext>
            </a:extLst>
          </p:cNvPr>
          <p:cNvSpPr txBox="1"/>
          <p:nvPr/>
        </p:nvSpPr>
        <p:spPr>
          <a:xfrm>
            <a:off x="677334" y="608451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  <a:latin typeface="Bahnschrift" panose="020F0502020204030204" pitchFamily="34" charset="0"/>
              </a:rPr>
              <a:t>VU CTL Short | Centre </a:t>
            </a:r>
            <a:r>
              <a:rPr lang="nl-NL" sz="2400" dirty="0" err="1">
                <a:solidFill>
                  <a:schemeClr val="bg1"/>
                </a:solidFill>
                <a:latin typeface="Bahnschrift" panose="020F0502020204030204" pitchFamily="34" charset="0"/>
              </a:rPr>
              <a:t>for</a:t>
            </a:r>
            <a:r>
              <a:rPr lang="nl-NL" sz="2400" dirty="0">
                <a:solidFill>
                  <a:schemeClr val="bg1"/>
                </a:solidFill>
                <a:latin typeface="Bahnschrift" panose="020F0502020204030204" pitchFamily="34" charset="0"/>
              </a:rPr>
              <a:t> Teaching &amp; Learning</a:t>
            </a:r>
          </a:p>
        </p:txBody>
      </p:sp>
      <p:sp>
        <p:nvSpPr>
          <p:cNvPr id="7" name="Zeshoek 6">
            <a:extLst>
              <a:ext uri="{FF2B5EF4-FFF2-40B4-BE49-F238E27FC236}">
                <a16:creationId xmlns:a16="http://schemas.microsoft.com/office/drawing/2014/main" id="{5F2E361C-9F59-9A54-CD9E-8E8584DDCE59}"/>
              </a:ext>
            </a:extLst>
          </p:cNvPr>
          <p:cNvSpPr/>
          <p:nvPr/>
        </p:nvSpPr>
        <p:spPr>
          <a:xfrm>
            <a:off x="8957733" y="6397711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8" name="Zeshoek 7">
            <a:extLst>
              <a:ext uri="{FF2B5EF4-FFF2-40B4-BE49-F238E27FC236}">
                <a16:creationId xmlns:a16="http://schemas.microsoft.com/office/drawing/2014/main" id="{9FAB9C4E-F639-CEE7-BCAD-7E616509C2A2}"/>
              </a:ext>
            </a:extLst>
          </p:cNvPr>
          <p:cNvSpPr/>
          <p:nvPr/>
        </p:nvSpPr>
        <p:spPr>
          <a:xfrm>
            <a:off x="9821334" y="5875867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9" name="Zeshoek 8">
            <a:extLst>
              <a:ext uri="{FF2B5EF4-FFF2-40B4-BE49-F238E27FC236}">
                <a16:creationId xmlns:a16="http://schemas.microsoft.com/office/drawing/2014/main" id="{C787AF37-B11A-4450-456F-D66BD9DC54B4}"/>
              </a:ext>
            </a:extLst>
          </p:cNvPr>
          <p:cNvSpPr/>
          <p:nvPr/>
        </p:nvSpPr>
        <p:spPr>
          <a:xfrm>
            <a:off x="8957733" y="5353335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0" name="Zeshoek 9">
            <a:extLst>
              <a:ext uri="{FF2B5EF4-FFF2-40B4-BE49-F238E27FC236}">
                <a16:creationId xmlns:a16="http://schemas.microsoft.com/office/drawing/2014/main" id="{7EC0E554-B10F-3573-A4DA-BDEE0989425C}"/>
              </a:ext>
            </a:extLst>
          </p:cNvPr>
          <p:cNvSpPr/>
          <p:nvPr/>
        </p:nvSpPr>
        <p:spPr>
          <a:xfrm>
            <a:off x="9821334" y="4825657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1" name="Zeshoek 10">
            <a:extLst>
              <a:ext uri="{FF2B5EF4-FFF2-40B4-BE49-F238E27FC236}">
                <a16:creationId xmlns:a16="http://schemas.microsoft.com/office/drawing/2014/main" id="{C3EF24C0-7134-7380-4BED-94DE543D476F}"/>
              </a:ext>
            </a:extLst>
          </p:cNvPr>
          <p:cNvSpPr/>
          <p:nvPr/>
        </p:nvSpPr>
        <p:spPr>
          <a:xfrm>
            <a:off x="10684935" y="5345272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2" name="Zeshoek 11">
            <a:extLst>
              <a:ext uri="{FF2B5EF4-FFF2-40B4-BE49-F238E27FC236}">
                <a16:creationId xmlns:a16="http://schemas.microsoft.com/office/drawing/2014/main" id="{2B63B99E-3C32-6DA4-4750-DDBBCFFF280A}"/>
              </a:ext>
            </a:extLst>
          </p:cNvPr>
          <p:cNvSpPr/>
          <p:nvPr/>
        </p:nvSpPr>
        <p:spPr>
          <a:xfrm>
            <a:off x="10684935" y="4335453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3" name="Zeshoek 12">
            <a:extLst>
              <a:ext uri="{FF2B5EF4-FFF2-40B4-BE49-F238E27FC236}">
                <a16:creationId xmlns:a16="http://schemas.microsoft.com/office/drawing/2014/main" id="{95CC2463-D0B2-AF0F-6B63-A88B95941B37}"/>
              </a:ext>
            </a:extLst>
          </p:cNvPr>
          <p:cNvSpPr/>
          <p:nvPr/>
        </p:nvSpPr>
        <p:spPr>
          <a:xfrm>
            <a:off x="11548532" y="4824931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4" name="Zeshoek 13">
            <a:extLst>
              <a:ext uri="{FF2B5EF4-FFF2-40B4-BE49-F238E27FC236}">
                <a16:creationId xmlns:a16="http://schemas.microsoft.com/office/drawing/2014/main" id="{04B9C6B6-2E21-9470-01DE-8E183B5AB85C}"/>
              </a:ext>
            </a:extLst>
          </p:cNvPr>
          <p:cNvSpPr/>
          <p:nvPr/>
        </p:nvSpPr>
        <p:spPr>
          <a:xfrm>
            <a:off x="11548532" y="3842798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  <p:sp>
        <p:nvSpPr>
          <p:cNvPr id="15" name="Zeshoek 14">
            <a:extLst>
              <a:ext uri="{FF2B5EF4-FFF2-40B4-BE49-F238E27FC236}">
                <a16:creationId xmlns:a16="http://schemas.microsoft.com/office/drawing/2014/main" id="{8C42730A-E077-D8C4-D737-124F121B962D}"/>
              </a:ext>
            </a:extLst>
          </p:cNvPr>
          <p:cNvSpPr/>
          <p:nvPr/>
        </p:nvSpPr>
        <p:spPr>
          <a:xfrm>
            <a:off x="10684935" y="3351732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Bahnschrift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19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3273B3-DD9A-E72C-75BD-5992E0C98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eshoek 4">
            <a:hlinkClick r:id="rId2"/>
            <a:extLst>
              <a:ext uri="{FF2B5EF4-FFF2-40B4-BE49-F238E27FC236}">
                <a16:creationId xmlns:a16="http://schemas.microsoft.com/office/drawing/2014/main" id="{B1AD9787-3E62-DEF5-41D8-9519A324D20B}"/>
              </a:ext>
            </a:extLst>
          </p:cNvPr>
          <p:cNvSpPr>
            <a:spLocks noChangeAspect="1"/>
          </p:cNvSpPr>
          <p:nvPr/>
        </p:nvSpPr>
        <p:spPr>
          <a:xfrm>
            <a:off x="1885159" y="1717943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literacy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among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students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: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what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teachers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need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know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20" name="Zeshoek 6">
            <a:hlinkClick r:id="rId3"/>
            <a:extLst>
              <a:ext uri="{FF2B5EF4-FFF2-40B4-BE49-F238E27FC236}">
                <a16:creationId xmlns:a16="http://schemas.microsoft.com/office/drawing/2014/main" id="{EEE6E1D2-A192-FA2A-0587-7805A6414CD7}"/>
              </a:ext>
            </a:extLst>
          </p:cNvPr>
          <p:cNvSpPr>
            <a:spLocks noChangeAspect="1"/>
          </p:cNvSpPr>
          <p:nvPr/>
        </p:nvSpPr>
        <p:spPr>
          <a:xfrm>
            <a:off x="1885157" y="3462350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&amp; 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literacy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teachers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: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introduction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21" name="Zeshoek 8">
            <a:hlinkClick r:id="rId4"/>
            <a:extLst>
              <a:ext uri="{FF2B5EF4-FFF2-40B4-BE49-F238E27FC236}">
                <a16:creationId xmlns:a16="http://schemas.microsoft.com/office/drawing/2014/main" id="{2E9B3646-6311-0350-5E2C-B4189487F3CC}"/>
              </a:ext>
            </a:extLst>
          </p:cNvPr>
          <p:cNvSpPr>
            <a:spLocks noChangeAspect="1"/>
          </p:cNvSpPr>
          <p:nvPr/>
        </p:nvSpPr>
        <p:spPr>
          <a:xfrm>
            <a:off x="1885157" y="5206757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Powerful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prompting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sp>
        <p:nvSpPr>
          <p:cNvPr id="22" name="Zeshoek 10">
            <a:hlinkClick r:id="rId5"/>
            <a:extLst>
              <a:ext uri="{FF2B5EF4-FFF2-40B4-BE49-F238E27FC236}">
                <a16:creationId xmlns:a16="http://schemas.microsoft.com/office/drawing/2014/main" id="{9AFA4D2C-0571-3612-64BE-836A7249866F}"/>
              </a:ext>
            </a:extLst>
          </p:cNvPr>
          <p:cNvSpPr>
            <a:spLocks noChangeAspect="1"/>
          </p:cNvSpPr>
          <p:nvPr/>
        </p:nvSpPr>
        <p:spPr>
          <a:xfrm>
            <a:off x="287528" y="4308001"/>
            <a:ext cx="1884835" cy="1619895"/>
          </a:xfrm>
          <a:prstGeom prst="hexagon">
            <a:avLst/>
          </a:prstGeom>
          <a:solidFill>
            <a:srgbClr val="EBF0C6"/>
          </a:solidFill>
          <a:ln>
            <a:solidFill>
              <a:srgbClr val="EBF0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Prompting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beginners</a:t>
            </a:r>
          </a:p>
        </p:txBody>
      </p:sp>
      <p:pic>
        <p:nvPicPr>
          <p:cNvPr id="23" name="Graphic 22" descr="Studentenbaret bij afstuderen silhouet">
            <a:extLst>
              <a:ext uri="{FF2B5EF4-FFF2-40B4-BE49-F238E27FC236}">
                <a16:creationId xmlns:a16="http://schemas.microsoft.com/office/drawing/2014/main" id="{DC718584-FA5C-CA6E-BB69-BA05EA4958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1578" y="1717943"/>
            <a:ext cx="711995" cy="711995"/>
          </a:xfrm>
          <a:prstGeom prst="rect">
            <a:avLst/>
          </a:prstGeom>
        </p:spPr>
      </p:pic>
      <p:pic>
        <p:nvPicPr>
          <p:cNvPr id="24" name="Graphic 23" descr="Open boek silhouet">
            <a:extLst>
              <a:ext uri="{FF2B5EF4-FFF2-40B4-BE49-F238E27FC236}">
                <a16:creationId xmlns:a16="http://schemas.microsoft.com/office/drawing/2014/main" id="{3BD919A6-9D33-7EEE-0AE8-74784B3900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69908" y="3558632"/>
            <a:ext cx="713665" cy="713665"/>
          </a:xfrm>
          <a:prstGeom prst="rect">
            <a:avLst/>
          </a:prstGeom>
        </p:spPr>
      </p:pic>
      <p:pic>
        <p:nvPicPr>
          <p:cNvPr id="25" name="Graphic 24" descr="Denkwolkje silhouet">
            <a:extLst>
              <a:ext uri="{FF2B5EF4-FFF2-40B4-BE49-F238E27FC236}">
                <a16:creationId xmlns:a16="http://schemas.microsoft.com/office/drawing/2014/main" id="{AC6517D4-6D45-2E0E-479F-65AE6CC601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3947" y="4405953"/>
            <a:ext cx="711995" cy="711995"/>
          </a:xfrm>
          <a:prstGeom prst="rect">
            <a:avLst/>
          </a:prstGeom>
        </p:spPr>
      </p:pic>
      <p:pic>
        <p:nvPicPr>
          <p:cNvPr id="26" name="Graphic 25" descr="Toverstaf auto met effen opvulling">
            <a:extLst>
              <a:ext uri="{FF2B5EF4-FFF2-40B4-BE49-F238E27FC236}">
                <a16:creationId xmlns:a16="http://schemas.microsoft.com/office/drawing/2014/main" id="{A3B0E3C8-6A95-9269-91DA-864B391EE5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69908" y="5304709"/>
            <a:ext cx="711995" cy="711995"/>
          </a:xfrm>
          <a:prstGeom prst="rect">
            <a:avLst/>
          </a:prstGeom>
        </p:spPr>
      </p:pic>
      <p:sp>
        <p:nvSpPr>
          <p:cNvPr id="27" name="Zeshoek 35">
            <a:extLst>
              <a:ext uri="{FF2B5EF4-FFF2-40B4-BE49-F238E27FC236}">
                <a16:creationId xmlns:a16="http://schemas.microsoft.com/office/drawing/2014/main" id="{0A4DD73B-F181-84B0-F778-F364AE51F4D8}"/>
              </a:ext>
            </a:extLst>
          </p:cNvPr>
          <p:cNvSpPr>
            <a:spLocks noChangeAspect="1"/>
          </p:cNvSpPr>
          <p:nvPr/>
        </p:nvSpPr>
        <p:spPr>
          <a:xfrm>
            <a:off x="285740" y="2563594"/>
            <a:ext cx="1884835" cy="1619895"/>
          </a:xfrm>
          <a:prstGeom prst="hexagon">
            <a:avLst/>
          </a:prstGeom>
          <a:solidFill>
            <a:srgbClr val="4FAF48"/>
          </a:solidFill>
          <a:ln>
            <a:solidFill>
              <a:srgbClr val="4FAF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KNOWLEDGE &amp; SKILLS</a:t>
            </a:r>
          </a:p>
        </p:txBody>
      </p:sp>
      <p:sp>
        <p:nvSpPr>
          <p:cNvPr id="28" name="Zeshoek 2">
            <a:extLst>
              <a:ext uri="{FF2B5EF4-FFF2-40B4-BE49-F238E27FC236}">
                <a16:creationId xmlns:a16="http://schemas.microsoft.com/office/drawing/2014/main" id="{C1BB390C-5825-9E40-A655-8D1C541DA70C}"/>
              </a:ext>
            </a:extLst>
          </p:cNvPr>
          <p:cNvSpPr>
            <a:spLocks noChangeAspect="1"/>
          </p:cNvSpPr>
          <p:nvPr/>
        </p:nvSpPr>
        <p:spPr>
          <a:xfrm>
            <a:off x="3473562" y="2619923"/>
            <a:ext cx="1884835" cy="1619895"/>
          </a:xfrm>
          <a:prstGeom prst="hexagon">
            <a:avLst/>
          </a:prstGeom>
          <a:solidFill>
            <a:srgbClr val="0077B2"/>
          </a:solidFill>
          <a:ln>
            <a:solidFill>
              <a:srgbClr val="0080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CORE CONCEPTS</a:t>
            </a:r>
          </a:p>
        </p:txBody>
      </p:sp>
      <p:sp>
        <p:nvSpPr>
          <p:cNvPr id="29" name="Zeshoek 7">
            <a:hlinkClick r:id="rId10"/>
            <a:extLst>
              <a:ext uri="{FF2B5EF4-FFF2-40B4-BE49-F238E27FC236}">
                <a16:creationId xmlns:a16="http://schemas.microsoft.com/office/drawing/2014/main" id="{5B86C065-9ECD-DCD3-7538-553EDC78AD2E}"/>
              </a:ext>
            </a:extLst>
          </p:cNvPr>
          <p:cNvSpPr>
            <a:spLocks noChangeAspect="1"/>
          </p:cNvSpPr>
          <p:nvPr/>
        </p:nvSpPr>
        <p:spPr>
          <a:xfrm>
            <a:off x="3482786" y="907995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learning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30" name="Graphic 29" descr="Open boek silhouet">
            <a:extLst>
              <a:ext uri="{FF2B5EF4-FFF2-40B4-BE49-F238E27FC236}">
                <a16:creationId xmlns:a16="http://schemas.microsoft.com/office/drawing/2014/main" id="{D6D197BC-5142-6787-8BEC-E48A7F68E6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74644" y="1011386"/>
            <a:ext cx="706556" cy="706556"/>
          </a:xfrm>
          <a:prstGeom prst="rect">
            <a:avLst/>
          </a:prstGeom>
        </p:spPr>
      </p:pic>
      <p:sp>
        <p:nvSpPr>
          <p:cNvPr id="31" name="Zeshoek 25">
            <a:hlinkClick r:id="rId11"/>
            <a:extLst>
              <a:ext uri="{FF2B5EF4-FFF2-40B4-BE49-F238E27FC236}">
                <a16:creationId xmlns:a16="http://schemas.microsoft.com/office/drawing/2014/main" id="{DABA9ED4-70DA-A18E-8DA7-6B96D05780D2}"/>
              </a:ext>
            </a:extLst>
          </p:cNvPr>
          <p:cNvSpPr>
            <a:spLocks noChangeAspect="1"/>
          </p:cNvSpPr>
          <p:nvPr/>
        </p:nvSpPr>
        <p:spPr>
          <a:xfrm>
            <a:off x="5080417" y="1796715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academic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integrity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32" name="Graphic 31" descr="Weegschalen van gerechtigheid silhouet">
            <a:extLst>
              <a:ext uri="{FF2B5EF4-FFF2-40B4-BE49-F238E27FC236}">
                <a16:creationId xmlns:a16="http://schemas.microsoft.com/office/drawing/2014/main" id="{5549DC67-58FF-1C28-797D-4C33C51FD4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79082" y="1833759"/>
            <a:ext cx="706556" cy="706556"/>
          </a:xfrm>
          <a:prstGeom prst="rect">
            <a:avLst/>
          </a:prstGeom>
        </p:spPr>
      </p:pic>
      <p:sp>
        <p:nvSpPr>
          <p:cNvPr id="33" name="Zeshoek 34">
            <a:hlinkClick r:id="rId13"/>
            <a:extLst>
              <a:ext uri="{FF2B5EF4-FFF2-40B4-BE49-F238E27FC236}">
                <a16:creationId xmlns:a16="http://schemas.microsoft.com/office/drawing/2014/main" id="{557D6AC0-F012-4F9B-8215-F6FF9997B5CB}"/>
              </a:ext>
            </a:extLst>
          </p:cNvPr>
          <p:cNvSpPr>
            <a:spLocks noChangeAspect="1"/>
          </p:cNvSpPr>
          <p:nvPr/>
        </p:nvSpPr>
        <p:spPr>
          <a:xfrm>
            <a:off x="5080417" y="3541122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on assessment</a:t>
            </a:r>
          </a:p>
        </p:txBody>
      </p:sp>
      <p:pic>
        <p:nvPicPr>
          <p:cNvPr id="34" name="Graphic 33" descr="Klembord met vinkjes silhouet">
            <a:extLst>
              <a:ext uri="{FF2B5EF4-FFF2-40B4-BE49-F238E27FC236}">
                <a16:creationId xmlns:a16="http://schemas.microsoft.com/office/drawing/2014/main" id="{90284858-E902-9003-B026-D402E23792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18825" y="3663746"/>
            <a:ext cx="608018" cy="608018"/>
          </a:xfrm>
          <a:prstGeom prst="rect">
            <a:avLst/>
          </a:prstGeom>
        </p:spPr>
      </p:pic>
      <p:sp>
        <p:nvSpPr>
          <p:cNvPr id="35" name="Zeshoek 39">
            <a:hlinkClick r:id="rId15"/>
            <a:extLst>
              <a:ext uri="{FF2B5EF4-FFF2-40B4-BE49-F238E27FC236}">
                <a16:creationId xmlns:a16="http://schemas.microsoft.com/office/drawing/2014/main" id="{21FBF72F-75A1-2D13-1598-A710F8703D8E}"/>
              </a:ext>
            </a:extLst>
          </p:cNvPr>
          <p:cNvSpPr>
            <a:spLocks noChangeAspect="1"/>
          </p:cNvSpPr>
          <p:nvPr/>
        </p:nvSpPr>
        <p:spPr>
          <a:xfrm>
            <a:off x="3479448" y="4396809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Using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educational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design</a:t>
            </a:r>
          </a:p>
        </p:txBody>
      </p:sp>
      <p:pic>
        <p:nvPicPr>
          <p:cNvPr id="36" name="Graphic 35" descr="Potlood silhouet">
            <a:extLst>
              <a:ext uri="{FF2B5EF4-FFF2-40B4-BE49-F238E27FC236}">
                <a16:creationId xmlns:a16="http://schemas.microsoft.com/office/drawing/2014/main" id="{DD130B51-0B25-E9FD-1027-BEDAA717A7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73565" y="4488842"/>
            <a:ext cx="585672" cy="585672"/>
          </a:xfrm>
          <a:prstGeom prst="rect">
            <a:avLst/>
          </a:prstGeom>
        </p:spPr>
      </p:pic>
      <p:sp>
        <p:nvSpPr>
          <p:cNvPr id="37" name="Zeshoek 43">
            <a:hlinkClick r:id="rId17"/>
            <a:extLst>
              <a:ext uri="{FF2B5EF4-FFF2-40B4-BE49-F238E27FC236}">
                <a16:creationId xmlns:a16="http://schemas.microsoft.com/office/drawing/2014/main" id="{AC639D24-2A80-6596-1540-7C5ED1EEC891}"/>
              </a:ext>
            </a:extLst>
          </p:cNvPr>
          <p:cNvSpPr>
            <a:spLocks noChangeAspect="1"/>
          </p:cNvSpPr>
          <p:nvPr/>
        </p:nvSpPr>
        <p:spPr>
          <a:xfrm>
            <a:off x="5080417" y="52308"/>
            <a:ext cx="1884835" cy="1619895"/>
          </a:xfrm>
          <a:prstGeom prst="hexagon">
            <a:avLst/>
          </a:prstGeom>
          <a:solidFill>
            <a:srgbClr val="D4EFFA"/>
          </a:solidFill>
          <a:ln>
            <a:solidFill>
              <a:srgbClr val="D4EF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Can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use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for feedback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grading</a:t>
            </a:r>
            <a:r>
              <a:rPr lang="nl-NL" sz="1100">
                <a:solidFill>
                  <a:schemeClr val="tx1"/>
                </a:solidFill>
                <a:latin typeface="Aptos Display" panose="020B0004020202020204" pitchFamily="34" charset="0"/>
              </a:rPr>
              <a:t>?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38" name="Graphic 37" descr="Denkwolkje silhouet">
            <a:extLst>
              <a:ext uri="{FF2B5EF4-FFF2-40B4-BE49-F238E27FC236}">
                <a16:creationId xmlns:a16="http://schemas.microsoft.com/office/drawing/2014/main" id="{0A961904-EC71-CDC6-A660-E460F84709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20995" y="25401"/>
            <a:ext cx="512206" cy="512206"/>
          </a:xfrm>
          <a:prstGeom prst="rect">
            <a:avLst/>
          </a:prstGeom>
        </p:spPr>
      </p:pic>
      <p:pic>
        <p:nvPicPr>
          <p:cNvPr id="39" name="Graphic 38" descr="Gebruiker silhouet">
            <a:extLst>
              <a:ext uri="{FF2B5EF4-FFF2-40B4-BE49-F238E27FC236}">
                <a16:creationId xmlns:a16="http://schemas.microsoft.com/office/drawing/2014/main" id="{1F2890DF-2648-529A-E633-2EAC86D248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94594" y="159702"/>
            <a:ext cx="682971" cy="682971"/>
          </a:xfrm>
          <a:prstGeom prst="rect">
            <a:avLst/>
          </a:prstGeom>
        </p:spPr>
      </p:pic>
      <p:sp>
        <p:nvSpPr>
          <p:cNvPr id="40" name="Zeshoek 54">
            <a:extLst>
              <a:ext uri="{FF2B5EF4-FFF2-40B4-BE49-F238E27FC236}">
                <a16:creationId xmlns:a16="http://schemas.microsoft.com/office/drawing/2014/main" id="{6A791843-083C-35D0-3B6A-4E6EDA87E5D5}"/>
              </a:ext>
            </a:extLst>
          </p:cNvPr>
          <p:cNvSpPr>
            <a:spLocks noChangeAspect="1"/>
          </p:cNvSpPr>
          <p:nvPr/>
        </p:nvSpPr>
        <p:spPr>
          <a:xfrm>
            <a:off x="6678048" y="2668919"/>
            <a:ext cx="1884835" cy="1619895"/>
          </a:xfrm>
          <a:prstGeom prst="hexagon">
            <a:avLst/>
          </a:prstGeom>
          <a:solidFill>
            <a:srgbClr val="E8692D"/>
          </a:solidFill>
          <a:ln>
            <a:solidFill>
              <a:srgbClr val="E86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50" b="1" dirty="0">
                <a:latin typeface="Aptos Display" panose="020B0004020202020204" pitchFamily="34" charset="0"/>
              </a:rPr>
              <a:t>DESIGNING &amp; STRENGTHENING EDUCATION</a:t>
            </a:r>
          </a:p>
        </p:txBody>
      </p:sp>
      <p:sp>
        <p:nvSpPr>
          <p:cNvPr id="41" name="Zeshoek 57">
            <a:hlinkClick r:id="rId19"/>
            <a:extLst>
              <a:ext uri="{FF2B5EF4-FFF2-40B4-BE49-F238E27FC236}">
                <a16:creationId xmlns:a16="http://schemas.microsoft.com/office/drawing/2014/main" id="{80AC50CE-0577-FC62-91A1-9CEE2300D365}"/>
              </a:ext>
            </a:extLst>
          </p:cNvPr>
          <p:cNvSpPr>
            <a:spLocks noChangeAspect="1"/>
          </p:cNvSpPr>
          <p:nvPr/>
        </p:nvSpPr>
        <p:spPr>
          <a:xfrm>
            <a:off x="6678044" y="924512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Can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use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retrieve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process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information?</a:t>
            </a:r>
          </a:p>
        </p:txBody>
      </p:sp>
      <p:pic>
        <p:nvPicPr>
          <p:cNvPr id="42" name="Graphic 41" descr="Vergrootglas silhouet">
            <a:extLst>
              <a:ext uri="{FF2B5EF4-FFF2-40B4-BE49-F238E27FC236}">
                <a16:creationId xmlns:a16="http://schemas.microsoft.com/office/drawing/2014/main" id="{F28381D2-7FE4-E3AC-820D-509519E488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340576" y="936188"/>
            <a:ext cx="559768" cy="559768"/>
          </a:xfrm>
          <a:prstGeom prst="rect">
            <a:avLst/>
          </a:prstGeom>
        </p:spPr>
      </p:pic>
      <p:sp>
        <p:nvSpPr>
          <p:cNvPr id="43" name="Zeshoek 64">
            <a:hlinkClick r:id="rId21"/>
            <a:extLst>
              <a:ext uri="{FF2B5EF4-FFF2-40B4-BE49-F238E27FC236}">
                <a16:creationId xmlns:a16="http://schemas.microsoft.com/office/drawing/2014/main" id="{8F2C7977-4E1E-C315-225F-DA5C77F2A6F2}"/>
              </a:ext>
            </a:extLst>
          </p:cNvPr>
          <p:cNvSpPr>
            <a:spLocks noChangeAspect="1"/>
          </p:cNvSpPr>
          <p:nvPr/>
        </p:nvSpPr>
        <p:spPr>
          <a:xfrm>
            <a:off x="8275675" y="1796715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Bring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your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teaching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to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life: AI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roleplay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44" name="Graphic 43" descr="Gebruiker silhouet">
            <a:extLst>
              <a:ext uri="{FF2B5EF4-FFF2-40B4-BE49-F238E27FC236}">
                <a16:creationId xmlns:a16="http://schemas.microsoft.com/office/drawing/2014/main" id="{09E96947-0383-D2EA-DB0E-C9E6AEBE67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692249" y="1912357"/>
            <a:ext cx="682971" cy="682971"/>
          </a:xfrm>
          <a:prstGeom prst="rect">
            <a:avLst/>
          </a:prstGeom>
        </p:spPr>
      </p:pic>
      <p:pic>
        <p:nvPicPr>
          <p:cNvPr id="45" name="Graphic 44" descr="Gebruiker silhouet">
            <a:extLst>
              <a:ext uri="{FF2B5EF4-FFF2-40B4-BE49-F238E27FC236}">
                <a16:creationId xmlns:a16="http://schemas.microsoft.com/office/drawing/2014/main" id="{2492FE39-4E8E-4CCF-B18C-EC976CAEF9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214722" y="1808391"/>
            <a:ext cx="482826" cy="482826"/>
          </a:xfrm>
          <a:prstGeom prst="rect">
            <a:avLst/>
          </a:prstGeom>
        </p:spPr>
      </p:pic>
      <p:pic>
        <p:nvPicPr>
          <p:cNvPr id="46" name="Graphic 45" descr="Pijl-rechts silhouet">
            <a:extLst>
              <a:ext uri="{FF2B5EF4-FFF2-40B4-BE49-F238E27FC236}">
                <a16:creationId xmlns:a16="http://schemas.microsoft.com/office/drawing/2014/main" id="{1322216F-AD5F-0162-F9D6-1D292A47F1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271308" y="2224316"/>
            <a:ext cx="361278" cy="361278"/>
          </a:xfrm>
          <a:prstGeom prst="rect">
            <a:avLst/>
          </a:prstGeom>
        </p:spPr>
      </p:pic>
      <p:sp>
        <p:nvSpPr>
          <p:cNvPr id="47" name="Zeshoek 80">
            <a:hlinkClick r:id="rId23"/>
            <a:extLst>
              <a:ext uri="{FF2B5EF4-FFF2-40B4-BE49-F238E27FC236}">
                <a16:creationId xmlns:a16="http://schemas.microsoft.com/office/drawing/2014/main" id="{EE1DF1B8-56DB-F86A-3B28-080EBE8356FE}"/>
              </a:ext>
            </a:extLst>
          </p:cNvPr>
          <p:cNvSpPr>
            <a:spLocks noChangeAspect="1"/>
          </p:cNvSpPr>
          <p:nvPr/>
        </p:nvSpPr>
        <p:spPr>
          <a:xfrm>
            <a:off x="8272304" y="3541122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Powerful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teaching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with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Socratic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bots, quiz bots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debate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bots</a:t>
            </a:r>
          </a:p>
        </p:txBody>
      </p:sp>
      <p:pic>
        <p:nvPicPr>
          <p:cNvPr id="48" name="Graphic 47" descr="Robot silhouet">
            <a:extLst>
              <a:ext uri="{FF2B5EF4-FFF2-40B4-BE49-F238E27FC236}">
                <a16:creationId xmlns:a16="http://schemas.microsoft.com/office/drawing/2014/main" id="{5B8BC0EE-C288-8025-9D6B-77E6AE4877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873235" y="3554557"/>
            <a:ext cx="682971" cy="682971"/>
          </a:xfrm>
          <a:prstGeom prst="rect">
            <a:avLst/>
          </a:prstGeom>
        </p:spPr>
      </p:pic>
      <p:sp>
        <p:nvSpPr>
          <p:cNvPr id="49" name="Zeshoek 85">
            <a:hlinkClick r:id="rId25"/>
            <a:extLst>
              <a:ext uri="{FF2B5EF4-FFF2-40B4-BE49-F238E27FC236}">
                <a16:creationId xmlns:a16="http://schemas.microsoft.com/office/drawing/2014/main" id="{D9090904-1492-057D-D26F-48CB65C3A902}"/>
              </a:ext>
            </a:extLst>
          </p:cNvPr>
          <p:cNvSpPr>
            <a:spLocks noChangeAspect="1"/>
          </p:cNvSpPr>
          <p:nvPr/>
        </p:nvSpPr>
        <p:spPr>
          <a:xfrm>
            <a:off x="6678044" y="4411573"/>
            <a:ext cx="1884835" cy="1619895"/>
          </a:xfrm>
          <a:prstGeom prst="hexagon">
            <a:avLst/>
          </a:prstGeom>
          <a:solidFill>
            <a:srgbClr val="FCD3B6"/>
          </a:solidFill>
          <a:ln>
            <a:solidFill>
              <a:srgbClr val="FCD3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LLMs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and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technical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applications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50" name="Graphic 49" descr="Tandwiel silhouet">
            <a:extLst>
              <a:ext uri="{FF2B5EF4-FFF2-40B4-BE49-F238E27FC236}">
                <a16:creationId xmlns:a16="http://schemas.microsoft.com/office/drawing/2014/main" id="{6522D6A8-1F09-3174-A436-38C20F7A71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267822" y="4461180"/>
            <a:ext cx="682970" cy="682970"/>
          </a:xfrm>
          <a:prstGeom prst="rect">
            <a:avLst/>
          </a:prstGeom>
        </p:spPr>
      </p:pic>
      <p:sp>
        <p:nvSpPr>
          <p:cNvPr id="51" name="Zeshoek 89">
            <a:extLst>
              <a:ext uri="{FF2B5EF4-FFF2-40B4-BE49-F238E27FC236}">
                <a16:creationId xmlns:a16="http://schemas.microsoft.com/office/drawing/2014/main" id="{8F9EDD9C-E9C0-E578-072D-19CA9B256668}"/>
              </a:ext>
            </a:extLst>
          </p:cNvPr>
          <p:cNvSpPr>
            <a:spLocks noChangeAspect="1"/>
          </p:cNvSpPr>
          <p:nvPr/>
        </p:nvSpPr>
        <p:spPr>
          <a:xfrm>
            <a:off x="9873306" y="2664190"/>
            <a:ext cx="1884835" cy="1619895"/>
          </a:xfrm>
          <a:prstGeom prst="hexagon">
            <a:avLst/>
          </a:prstGeom>
          <a:solidFill>
            <a:srgbClr val="8E4DA4"/>
          </a:solidFill>
          <a:ln>
            <a:solidFill>
              <a:srgbClr val="8E4D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70" b="1" dirty="0">
                <a:latin typeface="Aptos Display" panose="020B0004020202020204" pitchFamily="34" charset="0"/>
              </a:rPr>
              <a:t>BROAD &amp; SOCIETAL IMPACT</a:t>
            </a:r>
          </a:p>
        </p:txBody>
      </p:sp>
      <p:sp>
        <p:nvSpPr>
          <p:cNvPr id="52" name="Zeshoek 91">
            <a:hlinkClick r:id="rId27"/>
            <a:extLst>
              <a:ext uri="{FF2B5EF4-FFF2-40B4-BE49-F238E27FC236}">
                <a16:creationId xmlns:a16="http://schemas.microsoft.com/office/drawing/2014/main" id="{84BF37DD-15A3-D0F3-3E6C-ECF28BA5775C}"/>
              </a:ext>
            </a:extLst>
          </p:cNvPr>
          <p:cNvSpPr>
            <a:spLocks noChangeAspect="1"/>
          </p:cNvSpPr>
          <p:nvPr/>
        </p:nvSpPr>
        <p:spPr>
          <a:xfrm>
            <a:off x="9873302" y="924512"/>
            <a:ext cx="1884835" cy="1619895"/>
          </a:xfrm>
          <a:prstGeom prst="hexagon">
            <a:avLst/>
          </a:prstGeom>
          <a:solidFill>
            <a:srgbClr val="DDC6EE"/>
          </a:solidFill>
          <a:ln>
            <a:solidFill>
              <a:srgbClr val="DDC6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Environmental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53" name="Graphic 52" descr="Blad silhouet">
            <a:extLst>
              <a:ext uri="{FF2B5EF4-FFF2-40B4-BE49-F238E27FC236}">
                <a16:creationId xmlns:a16="http://schemas.microsoft.com/office/drawing/2014/main" id="{970EFF44-7864-39D0-868A-93D43BF4B7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489504" y="1049580"/>
            <a:ext cx="652429" cy="652429"/>
          </a:xfrm>
          <a:prstGeom prst="rect">
            <a:avLst/>
          </a:prstGeom>
        </p:spPr>
      </p:pic>
      <p:sp>
        <p:nvSpPr>
          <p:cNvPr id="54" name="Zeshoek 95">
            <a:hlinkClick r:id="rId29"/>
            <a:extLst>
              <a:ext uri="{FF2B5EF4-FFF2-40B4-BE49-F238E27FC236}">
                <a16:creationId xmlns:a16="http://schemas.microsoft.com/office/drawing/2014/main" id="{B7483DAB-6912-0549-1730-20B325AD9119}"/>
              </a:ext>
            </a:extLst>
          </p:cNvPr>
          <p:cNvSpPr>
            <a:spLocks noChangeAspect="1"/>
          </p:cNvSpPr>
          <p:nvPr/>
        </p:nvSpPr>
        <p:spPr>
          <a:xfrm>
            <a:off x="9869931" y="4418620"/>
            <a:ext cx="1884835" cy="1619895"/>
          </a:xfrm>
          <a:prstGeom prst="hexagon">
            <a:avLst/>
          </a:prstGeom>
          <a:solidFill>
            <a:srgbClr val="DDC6EE"/>
          </a:solidFill>
          <a:ln>
            <a:solidFill>
              <a:srgbClr val="DDC6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  <a:p>
            <a:pPr algn="ctr"/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Societal</a:t>
            </a:r>
            <a:r>
              <a:rPr lang="nl-NL" sz="1100" dirty="0">
                <a:solidFill>
                  <a:schemeClr val="tx1"/>
                </a:solidFill>
                <a:latin typeface="Aptos Display" panose="020B0004020202020204" pitchFamily="34" charset="0"/>
              </a:rPr>
              <a:t> impact of </a:t>
            </a:r>
            <a:r>
              <a:rPr lang="nl-NL" sz="1100" dirty="0" err="1">
                <a:solidFill>
                  <a:schemeClr val="tx1"/>
                </a:solidFill>
                <a:latin typeface="Aptos Display" panose="020B0004020202020204" pitchFamily="34" charset="0"/>
              </a:rPr>
              <a:t>GenAI</a:t>
            </a:r>
            <a:endParaRPr lang="nl-NL" sz="1100" dirty="0">
              <a:solidFill>
                <a:schemeClr val="tx1"/>
              </a:solidFill>
              <a:latin typeface="Aptos Display" panose="020B0004020202020204" pitchFamily="34" charset="0"/>
            </a:endParaRPr>
          </a:p>
        </p:txBody>
      </p:sp>
      <p:pic>
        <p:nvPicPr>
          <p:cNvPr id="55" name="Graphic 54" descr="Bol silhouet">
            <a:extLst>
              <a:ext uri="{FF2B5EF4-FFF2-40B4-BE49-F238E27FC236}">
                <a16:creationId xmlns:a16="http://schemas.microsoft.com/office/drawing/2014/main" id="{F0D6C27F-DFBD-0579-C503-400F9E12AF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484959" y="4493925"/>
            <a:ext cx="652429" cy="65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24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65D2FD-3F0F-1A0E-8F55-B95DD8F7E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Image with logo, Graphics, Font, graphic design&#10;&#10;Auto-generated description">
            <a:extLst>
              <a:ext uri="{FF2B5EF4-FFF2-40B4-BE49-F238E27FC236}">
                <a16:creationId xmlns:a16="http://schemas.microsoft.com/office/drawing/2014/main" id="{127DDD7C-7E40-42A1-BD52-946298AED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313" y="5643562"/>
            <a:ext cx="1214438" cy="1214438"/>
          </a:xfrm>
          <a:prstGeom prst="rect">
            <a:avLst/>
          </a:prstGeom>
        </p:spPr>
      </p:pic>
      <p:sp>
        <p:nvSpPr>
          <p:cNvPr id="7" name="Zeshoek 6">
            <a:extLst>
              <a:ext uri="{FF2B5EF4-FFF2-40B4-BE49-F238E27FC236}">
                <a16:creationId xmlns:a16="http://schemas.microsoft.com/office/drawing/2014/main" id="{C887177E-3501-DB97-F4B5-950508AEDC5D}"/>
              </a:ext>
            </a:extLst>
          </p:cNvPr>
          <p:cNvSpPr/>
          <p:nvPr/>
        </p:nvSpPr>
        <p:spPr>
          <a:xfrm>
            <a:off x="364745" y="876777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Zeshoek 7">
            <a:extLst>
              <a:ext uri="{FF2B5EF4-FFF2-40B4-BE49-F238E27FC236}">
                <a16:creationId xmlns:a16="http://schemas.microsoft.com/office/drawing/2014/main" id="{8A3849B4-96C9-FEA0-3B03-EFFA693A32CC}"/>
              </a:ext>
            </a:extLst>
          </p:cNvPr>
          <p:cNvSpPr/>
          <p:nvPr/>
        </p:nvSpPr>
        <p:spPr>
          <a:xfrm>
            <a:off x="1237490" y="379341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Zeshoek 8">
            <a:extLst>
              <a:ext uri="{FF2B5EF4-FFF2-40B4-BE49-F238E27FC236}">
                <a16:creationId xmlns:a16="http://schemas.microsoft.com/office/drawing/2014/main" id="{422780A1-933F-1CBE-7DE7-02C1B83A0F39}"/>
              </a:ext>
            </a:extLst>
          </p:cNvPr>
          <p:cNvSpPr/>
          <p:nvPr/>
        </p:nvSpPr>
        <p:spPr>
          <a:xfrm>
            <a:off x="-508000" y="42325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Zeshoek 9">
            <a:extLst>
              <a:ext uri="{FF2B5EF4-FFF2-40B4-BE49-F238E27FC236}">
                <a16:creationId xmlns:a16="http://schemas.microsoft.com/office/drawing/2014/main" id="{7317DF9E-D597-D4C2-C9F7-6E589D5AC5FE}"/>
              </a:ext>
            </a:extLst>
          </p:cNvPr>
          <p:cNvSpPr/>
          <p:nvPr/>
        </p:nvSpPr>
        <p:spPr>
          <a:xfrm>
            <a:off x="323090" y="-118096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Zeshoek 10">
            <a:extLst>
              <a:ext uri="{FF2B5EF4-FFF2-40B4-BE49-F238E27FC236}">
                <a16:creationId xmlns:a16="http://schemas.microsoft.com/office/drawing/2014/main" id="{1760DF3F-A089-880A-BCB7-DD4F26526878}"/>
              </a:ext>
            </a:extLst>
          </p:cNvPr>
          <p:cNvSpPr/>
          <p:nvPr/>
        </p:nvSpPr>
        <p:spPr>
          <a:xfrm>
            <a:off x="-508000" y="2416766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Zeshoek 11">
            <a:extLst>
              <a:ext uri="{FF2B5EF4-FFF2-40B4-BE49-F238E27FC236}">
                <a16:creationId xmlns:a16="http://schemas.microsoft.com/office/drawing/2014/main" id="{DA8C47C9-7CEE-C302-FF00-7A7091483BE0}"/>
              </a:ext>
            </a:extLst>
          </p:cNvPr>
          <p:cNvSpPr/>
          <p:nvPr/>
        </p:nvSpPr>
        <p:spPr>
          <a:xfrm>
            <a:off x="2108542" y="-155243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Zeshoek 12">
            <a:extLst>
              <a:ext uri="{FF2B5EF4-FFF2-40B4-BE49-F238E27FC236}">
                <a16:creationId xmlns:a16="http://schemas.microsoft.com/office/drawing/2014/main" id="{E0C04096-8D3A-D4AD-2C45-E6792D754CDA}"/>
              </a:ext>
            </a:extLst>
          </p:cNvPr>
          <p:cNvSpPr/>
          <p:nvPr/>
        </p:nvSpPr>
        <p:spPr>
          <a:xfrm>
            <a:off x="2984340" y="-61553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Zeshoek 13">
            <a:extLst>
              <a:ext uri="{FF2B5EF4-FFF2-40B4-BE49-F238E27FC236}">
                <a16:creationId xmlns:a16="http://schemas.microsoft.com/office/drawing/2014/main" id="{6B92CE81-D15F-EFF1-E6B0-5FA5865BC8DC}"/>
              </a:ext>
            </a:extLst>
          </p:cNvPr>
          <p:cNvSpPr/>
          <p:nvPr/>
        </p:nvSpPr>
        <p:spPr>
          <a:xfrm>
            <a:off x="1194142" y="-615532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Zeshoek 14">
            <a:extLst>
              <a:ext uri="{FF2B5EF4-FFF2-40B4-BE49-F238E27FC236}">
                <a16:creationId xmlns:a16="http://schemas.microsoft.com/office/drawing/2014/main" id="{019DEBFC-0337-CD91-0017-8F68E0C8E170}"/>
              </a:ext>
            </a:extLst>
          </p:cNvPr>
          <p:cNvSpPr/>
          <p:nvPr/>
        </p:nvSpPr>
        <p:spPr>
          <a:xfrm>
            <a:off x="-508000" y="1412635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E30ED4-943D-B703-698B-1D5D978A3CC6}"/>
              </a:ext>
            </a:extLst>
          </p:cNvPr>
          <p:cNvSpPr txBox="1"/>
          <p:nvPr/>
        </p:nvSpPr>
        <p:spPr>
          <a:xfrm>
            <a:off x="4038942" y="305046"/>
            <a:ext cx="718984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" sz="2800" b="0" i="0" u="none" strike="noStrike" noProof="0" dirty="0">
                <a:solidFill>
                  <a:schemeClr val="bg1"/>
                </a:solidFill>
                <a:effectLst/>
                <a:latin typeface="Bahnschrift" panose="020B0502040204020203" pitchFamily="34" charset="0"/>
              </a:rPr>
              <a:t>Program</a:t>
            </a:r>
          </a:p>
          <a:p>
            <a:pPr marL="342900" indent="-342900" rtl="0">
              <a:buFont typeface="+mj-lt"/>
              <a:buAutoNum type="arabicPeriod"/>
            </a:pP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endParaRPr lang="nl-NL" sz="2800" b="0" noProof="0" dirty="0">
              <a:solidFill>
                <a:schemeClr val="bg1"/>
              </a:solidFill>
              <a:effectLst/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" sz="28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Welcome, let me introduce ourselves – EN or NL?</a:t>
            </a:r>
          </a:p>
          <a:p>
            <a:pPr marL="342900" indent="-342900">
              <a:buFont typeface="+mj-lt"/>
              <a:buAutoNum type="arabicPeriod"/>
            </a:pPr>
            <a:r>
              <a:rPr lang="en" sz="28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Identify who already has what kind of experiences with using genAI</a:t>
            </a:r>
          </a:p>
          <a:p>
            <a:pPr marL="342900" indent="-342900">
              <a:buFont typeface="+mj-lt"/>
              <a:buAutoNum type="arabicPeriod"/>
            </a:pP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" sz="2800" dirty="0">
                <a:solidFill>
                  <a:schemeClr val="bg1"/>
                </a:solidFill>
                <a:latin typeface="Bahnschrift" panose="020B0502040204020203" pitchFamily="34" charset="0"/>
              </a:rPr>
              <a:t>Discussion about </a:t>
            </a:r>
            <a:r>
              <a:rPr lang="en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UvA</a:t>
            </a:r>
            <a:r>
              <a:rPr lang="en" sz="2800" dirty="0">
                <a:solidFill>
                  <a:schemeClr val="bg1"/>
                </a:solidFill>
                <a:latin typeface="Bahnschrift" panose="020B0502040204020203" pitchFamily="34" charset="0"/>
              </a:rPr>
              <a:t>-VU Taskforce advice</a:t>
            </a:r>
          </a:p>
          <a:p>
            <a:pPr marL="342900" indent="-342900">
              <a:buFont typeface="+mj-lt"/>
              <a:buAutoNum type="arabicPeriod"/>
            </a:pP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" sz="2800" dirty="0">
                <a:solidFill>
                  <a:schemeClr val="bg1"/>
                </a:solidFill>
                <a:latin typeface="Bahnschrift" panose="020B0502040204020203" pitchFamily="34" charset="0"/>
              </a:rPr>
              <a:t>Discussions about the Companion</a:t>
            </a:r>
          </a:p>
          <a:p>
            <a:pPr marL="342900" indent="-342900">
              <a:buFont typeface="+mj-lt"/>
              <a:buAutoNum type="arabicPeriod"/>
            </a:pPr>
            <a:endParaRPr lang="nl-NL" sz="28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" sz="2800" noProof="0" dirty="0">
                <a:solidFill>
                  <a:schemeClr val="bg1"/>
                </a:solidFill>
                <a:latin typeface="Bahnschrift" panose="020B0502040204020203" pitchFamily="34" charset="0"/>
              </a:rPr>
              <a:t>Considerations/final discussion</a:t>
            </a:r>
          </a:p>
          <a:p>
            <a:endParaRPr lang="en-NL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93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1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7B1B43-6045-6218-AD1B-8B4247B86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ogo, Graphics, Lettertype, grafische vormgeving&#10;&#10;Automatisch gegenereerde beschrijving">
            <a:extLst>
              <a:ext uri="{FF2B5EF4-FFF2-40B4-BE49-F238E27FC236}">
                <a16:creationId xmlns:a16="http://schemas.microsoft.com/office/drawing/2014/main" id="{248501B8-9172-0177-95D9-F1BEEFFB4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313" y="5643562"/>
            <a:ext cx="1214438" cy="1214438"/>
          </a:xfrm>
          <a:prstGeom prst="rect">
            <a:avLst/>
          </a:prstGeom>
        </p:spPr>
      </p:pic>
      <p:sp>
        <p:nvSpPr>
          <p:cNvPr id="7" name="Zeshoek 6">
            <a:extLst>
              <a:ext uri="{FF2B5EF4-FFF2-40B4-BE49-F238E27FC236}">
                <a16:creationId xmlns:a16="http://schemas.microsoft.com/office/drawing/2014/main" id="{7E769EF9-B048-68B7-361E-66D36B01DF42}"/>
              </a:ext>
            </a:extLst>
          </p:cNvPr>
          <p:cNvSpPr/>
          <p:nvPr/>
        </p:nvSpPr>
        <p:spPr>
          <a:xfrm>
            <a:off x="364745" y="876777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Zeshoek 7">
            <a:extLst>
              <a:ext uri="{FF2B5EF4-FFF2-40B4-BE49-F238E27FC236}">
                <a16:creationId xmlns:a16="http://schemas.microsoft.com/office/drawing/2014/main" id="{BBC15010-CFC5-CDC8-97A9-F48FA086FC5C}"/>
              </a:ext>
            </a:extLst>
          </p:cNvPr>
          <p:cNvSpPr/>
          <p:nvPr/>
        </p:nvSpPr>
        <p:spPr>
          <a:xfrm>
            <a:off x="1237490" y="379341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Zeshoek 8">
            <a:extLst>
              <a:ext uri="{FF2B5EF4-FFF2-40B4-BE49-F238E27FC236}">
                <a16:creationId xmlns:a16="http://schemas.microsoft.com/office/drawing/2014/main" id="{B893C206-A19C-B2AB-46EC-43733D5E0170}"/>
              </a:ext>
            </a:extLst>
          </p:cNvPr>
          <p:cNvSpPr/>
          <p:nvPr/>
        </p:nvSpPr>
        <p:spPr>
          <a:xfrm>
            <a:off x="-508000" y="42325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Zeshoek 9">
            <a:extLst>
              <a:ext uri="{FF2B5EF4-FFF2-40B4-BE49-F238E27FC236}">
                <a16:creationId xmlns:a16="http://schemas.microsoft.com/office/drawing/2014/main" id="{35D91270-BE81-7F97-528F-C60D7E77778D}"/>
              </a:ext>
            </a:extLst>
          </p:cNvPr>
          <p:cNvSpPr/>
          <p:nvPr/>
        </p:nvSpPr>
        <p:spPr>
          <a:xfrm>
            <a:off x="323090" y="-118096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Zeshoek 10">
            <a:extLst>
              <a:ext uri="{FF2B5EF4-FFF2-40B4-BE49-F238E27FC236}">
                <a16:creationId xmlns:a16="http://schemas.microsoft.com/office/drawing/2014/main" id="{E9D27D89-646A-373E-F6BC-26A553F89766}"/>
              </a:ext>
            </a:extLst>
          </p:cNvPr>
          <p:cNvSpPr/>
          <p:nvPr/>
        </p:nvSpPr>
        <p:spPr>
          <a:xfrm>
            <a:off x="-508000" y="2416766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Zeshoek 11">
            <a:extLst>
              <a:ext uri="{FF2B5EF4-FFF2-40B4-BE49-F238E27FC236}">
                <a16:creationId xmlns:a16="http://schemas.microsoft.com/office/drawing/2014/main" id="{7C95CF63-B12E-B245-91D1-83F1651BD9F6}"/>
              </a:ext>
            </a:extLst>
          </p:cNvPr>
          <p:cNvSpPr/>
          <p:nvPr/>
        </p:nvSpPr>
        <p:spPr>
          <a:xfrm>
            <a:off x="2108542" y="-155243"/>
            <a:ext cx="1016000" cy="920578"/>
          </a:xfrm>
          <a:prstGeom prst="hexagon">
            <a:avLst/>
          </a:prstGeom>
          <a:solidFill>
            <a:srgbClr val="65AF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Zeshoek 12">
            <a:extLst>
              <a:ext uri="{FF2B5EF4-FFF2-40B4-BE49-F238E27FC236}">
                <a16:creationId xmlns:a16="http://schemas.microsoft.com/office/drawing/2014/main" id="{25B442A5-BA93-07B3-4433-6B1D4A947EB4}"/>
              </a:ext>
            </a:extLst>
          </p:cNvPr>
          <p:cNvSpPr/>
          <p:nvPr/>
        </p:nvSpPr>
        <p:spPr>
          <a:xfrm>
            <a:off x="2984340" y="-615532"/>
            <a:ext cx="1016000" cy="920578"/>
          </a:xfrm>
          <a:prstGeom prst="hexagon">
            <a:avLst/>
          </a:prstGeom>
          <a:solidFill>
            <a:srgbClr val="3A217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Zeshoek 13">
            <a:extLst>
              <a:ext uri="{FF2B5EF4-FFF2-40B4-BE49-F238E27FC236}">
                <a16:creationId xmlns:a16="http://schemas.microsoft.com/office/drawing/2014/main" id="{E6280089-59B1-7C88-EA8F-FD2043F5FA45}"/>
              </a:ext>
            </a:extLst>
          </p:cNvPr>
          <p:cNvSpPr/>
          <p:nvPr/>
        </p:nvSpPr>
        <p:spPr>
          <a:xfrm>
            <a:off x="1194142" y="-615532"/>
            <a:ext cx="1016000" cy="920578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Zeshoek 14">
            <a:extLst>
              <a:ext uri="{FF2B5EF4-FFF2-40B4-BE49-F238E27FC236}">
                <a16:creationId xmlns:a16="http://schemas.microsoft.com/office/drawing/2014/main" id="{BFFBD8AE-B752-5926-F45A-1D1CC9989937}"/>
              </a:ext>
            </a:extLst>
          </p:cNvPr>
          <p:cNvSpPr/>
          <p:nvPr/>
        </p:nvSpPr>
        <p:spPr>
          <a:xfrm>
            <a:off x="-508000" y="1412635"/>
            <a:ext cx="1016000" cy="92057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103257-EB20-1468-E28C-BA30BA3D8D5E}"/>
              </a:ext>
            </a:extLst>
          </p:cNvPr>
          <p:cNvSpPr txBox="1"/>
          <p:nvPr/>
        </p:nvSpPr>
        <p:spPr>
          <a:xfrm>
            <a:off x="4038942" y="305046"/>
            <a:ext cx="718984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  <a:latin typeface="Bahnschrift" panose="020B0502040204020203" pitchFamily="34" charset="0"/>
              </a:rPr>
              <a:t>Learning </a:t>
            </a:r>
            <a:r>
              <a:rPr lang="nl-NL" sz="2800" dirty="0" err="1">
                <a:solidFill>
                  <a:schemeClr val="bg1"/>
                </a:solidFill>
                <a:latin typeface="Bahnschrift" panose="020B0502040204020203" pitchFamily="34" charset="0"/>
              </a:rPr>
              <a:t>objectives</a:t>
            </a:r>
            <a:endParaRPr lang="nl-NL" sz="2800" noProof="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endParaRPr lang="nl-NL" sz="2800" b="0" noProof="0" dirty="0">
              <a:solidFill>
                <a:schemeClr val="bg1"/>
              </a:solidFill>
              <a:effectLst/>
              <a:latin typeface="Bahnschrift" panose="020B0502040204020203" pitchFamily="34" charset="0"/>
            </a:endParaRPr>
          </a:p>
          <a:p>
            <a:pPr marL="514350" indent="-514350">
              <a:buAutoNum type="arabicPeriod"/>
            </a:pPr>
            <a:r>
              <a:rPr lang="en-GB" sz="2000" dirty="0">
                <a:solidFill>
                  <a:schemeClr val="bg1"/>
                </a:solidFill>
                <a:latin typeface="Bahnschrift" panose="020B0502040204020203" pitchFamily="34" charset="0"/>
              </a:rPr>
              <a:t>Explain what AI literacy means for you as a teacher and why it is relevant within your own teaching practice.</a:t>
            </a:r>
          </a:p>
          <a:p>
            <a:pPr marL="514350" indent="-514350">
              <a:buAutoNum type="arabicPeriod"/>
            </a:pPr>
            <a:r>
              <a:rPr lang="en-GB" sz="2000" dirty="0">
                <a:solidFill>
                  <a:schemeClr val="bg1"/>
                </a:solidFill>
                <a:latin typeface="Bahnschrift" panose="020B0502040204020203" pitchFamily="34" charset="0"/>
              </a:rPr>
              <a:t>Analyse components of frameworks such as </a:t>
            </a:r>
            <a:r>
              <a:rPr lang="en-GB" sz="2000" dirty="0" err="1">
                <a:solidFill>
                  <a:schemeClr val="bg1"/>
                </a:solidFill>
                <a:latin typeface="Bahnschrift" panose="020B0502040204020203" pitchFamily="34" charset="0"/>
              </a:rPr>
              <a:t>UvA</a:t>
            </a:r>
            <a:r>
              <a:rPr lang="en-GB" sz="2000" dirty="0">
                <a:solidFill>
                  <a:schemeClr val="bg1"/>
                </a:solidFill>
                <a:latin typeface="Bahnschrift" panose="020B0502040204020203" pitchFamily="34" charset="0"/>
              </a:rPr>
              <a:t>-VU Taskforce framework and relate them to your own teaching practice.</a:t>
            </a:r>
          </a:p>
          <a:p>
            <a:pPr marL="514350" indent="-514350">
              <a:buAutoNum type="arabicPeriod"/>
            </a:pPr>
            <a:r>
              <a:rPr lang="en-GB" sz="2000" dirty="0">
                <a:solidFill>
                  <a:schemeClr val="bg1"/>
                </a:solidFill>
                <a:latin typeface="Bahnschrift" panose="020B0502040204020203" pitchFamily="34" charset="0"/>
              </a:rPr>
              <a:t>Describe the main dilemmas surrounding the impact of GenAI on learning, teaching, and assessment.</a:t>
            </a:r>
          </a:p>
          <a:p>
            <a:pPr marL="514350" indent="-514350">
              <a:buAutoNum type="arabicPeriod"/>
            </a:pPr>
            <a:r>
              <a:rPr lang="en-GB" sz="2000" dirty="0">
                <a:solidFill>
                  <a:schemeClr val="bg1"/>
                </a:solidFill>
                <a:latin typeface="Bahnschrift" panose="020B0502040204020203" pitchFamily="34" charset="0"/>
              </a:rPr>
              <a:t>Reflect on your own knowledge, attitudes, and skills regarding GenAI and identify areas for further development. </a:t>
            </a:r>
            <a:endParaRPr lang="en-NL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847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FE5650-32FD-2A64-1DD0-E03E5C9BD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62EEBA65-984A-EB5C-A005-734AB24C6662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2055515C-949B-9DE9-4B71-C382DC96292C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89E650AD-E0AD-2312-3F6E-3E0EE84DD8CC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50F93C3-B922-7751-0F55-FEFBC3B83D01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114BB97-1C56-1633-8BE4-0CA9BE12C7B6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BD62A7E0-A886-6F34-03EC-1F2B6E793B52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EFD28097-7A76-7731-3E26-6AEE5BB31755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1E8A3140-5340-0D4B-77F0-B06A793EB6E5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6F7BD0CD-050B-690F-397C-FEF2226A6622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D8905C2C-089E-C254-2CB8-1E3730CF313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DEB606C2-97D9-52DC-4D5A-90FFF78D80B2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05D46DAF-84E5-DA0E-1CD2-02BD18C0C1BB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F343183D-2D9C-41E3-913C-797D69C3491B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419EFC0C-F9B3-FA4E-F572-97C7537038AE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A1B455FA-7E5E-E4EC-B8F8-8AECC2F52897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BB6FF3F7-7AC0-79CB-5D25-0C7D7B68CD0A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70FE62A8-C20E-F0F2-5C07-BE6295AF30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First thoughts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7FD22-A3B2-98BA-B4FA-0A13D0156E45}"/>
              </a:ext>
            </a:extLst>
          </p:cNvPr>
          <p:cNvSpPr txBox="1"/>
          <p:nvPr/>
        </p:nvSpPr>
        <p:spPr>
          <a:xfrm>
            <a:off x="2426626" y="2148067"/>
            <a:ext cx="7189845" cy="152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In pairs: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discuss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think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AI Literacy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would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mean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Teachers.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would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then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need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do?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Make a list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paste on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board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744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8EA89E-C0C2-5525-6A98-D3D0621B6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0945EE4-A7D4-057B-8315-1B7F87479674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6ADB38B2-14A9-B693-FD0E-9BEDFBB9721B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C424588-08BD-80C5-674C-A7BB60E9557E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C57B1E05-99BB-BA98-212E-9769FB863EF4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D31E397-DF99-44A2-0043-45127010D731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1CB9CEA-728E-170F-BAC6-87354C407EE0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E699A558-209B-CB37-00C9-878735D089DD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9C618FB2-880C-1FE4-6F33-1BC6EFD253B8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CF04FAFE-BFB3-E7B1-3AC5-152828561EC6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7D8BD6F3-B842-0027-D109-3916ECB2C8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EF5A84F7-FA47-4B2C-DE5D-0E961F742BFC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B1F62CAE-5BE3-68BE-7D2C-F9F15648475E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0B4070B3-794F-A934-D381-BE0E23431FDF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C29A73E6-B7D3-D4AC-73D8-A5EB56526211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17ABF95B-E349-83A7-48DB-CCEF00254703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F1428776-19F5-1D04-96F2-FE79A500A30E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C6D18DC2-6883-C438-8120-92C997BF17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VU-</a:t>
            </a:r>
            <a:r>
              <a:rPr lang="en-US" sz="4400" b="0" dirty="0" err="1">
                <a:latin typeface="Bahnschrift" panose="020B0502040204020203" pitchFamily="34" charset="0"/>
              </a:rPr>
              <a:t>UvA</a:t>
            </a:r>
            <a:r>
              <a:rPr lang="en-US" sz="4400" b="0" dirty="0">
                <a:latin typeface="Bahnschrift" panose="020B0502040204020203" pitchFamily="34" charset="0"/>
              </a:rPr>
              <a:t> Taskforce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10D6D7-D4E5-D019-8793-8B4DF40EB857}"/>
              </a:ext>
            </a:extLst>
          </p:cNvPr>
          <p:cNvSpPr txBox="1"/>
          <p:nvPr/>
        </p:nvSpPr>
        <p:spPr>
          <a:xfrm>
            <a:off x="2426626" y="2148067"/>
            <a:ext cx="7189845" cy="3754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– Knowledge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understanding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Theoretical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basis)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Technical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understanding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explain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technology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behind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as Large Language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Models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(LLMs),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Data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literacy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Understanding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that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models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are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created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collecting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processing vast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amounts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of data.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Basic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programming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concepts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explain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concepts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as data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structures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in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broad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terms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Machine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deep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learning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Be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explain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basic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concepts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involved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as train/tune/test sets,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embedding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gradient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descent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).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Algorithms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Be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explain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in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broad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terms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modern,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self-learning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algorithms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Subject-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specific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tools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Be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familiar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specific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applications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language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models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relevant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one’s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field of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2835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1123A-EF32-84E5-DDFB-2388A69E9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8A118373-56D0-F46F-EDD8-6E40A2271B48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31DA1842-4A7F-EEF2-78E6-ABA062FAEB62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9E5EC4D-9825-0BA7-A62C-A4AB2A737FD2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431AC9DC-908F-DB1C-9F73-11064288DC25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965A175-951F-1602-8127-B36FDA56FBA6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4B7B942-3BEE-3D30-7A58-A154642DEC83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00B44116-8EF3-8213-B0FD-D6EEF7A7FFAC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3C77B94-A4DB-C5BA-98F3-A455786223AF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28D20BA6-C165-602E-E8A3-98B72B24B13D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C2DFBA64-7488-C91B-AD83-DAFC90E0C59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BA4B9C8C-3BD9-42FE-8901-57024C8EEA8E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D51ABE52-97EF-3E74-38B4-6A54B390061C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20F23ACA-AEA2-232B-ADB2-E3639705633E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1C539384-2D0C-D2CA-EF62-776AB2ABB7BD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20A2DD14-39D1-CE2D-0D9E-08F7809B411A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9AA3B65F-8EB6-B07D-AC11-ED96A7E0E43C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F197E265-473A-47C4-AAD8-0F56D00EA9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VU-</a:t>
            </a:r>
            <a:r>
              <a:rPr lang="en-US" sz="4400" b="0" dirty="0" err="1">
                <a:latin typeface="Bahnschrift" panose="020B0502040204020203" pitchFamily="34" charset="0"/>
              </a:rPr>
              <a:t>UvA</a:t>
            </a:r>
            <a:r>
              <a:rPr lang="en-US" sz="4400" b="0" dirty="0">
                <a:latin typeface="Bahnschrift" panose="020B0502040204020203" pitchFamily="34" charset="0"/>
              </a:rPr>
              <a:t> Taskforce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B97F31-58BC-4560-9978-B59379183CC2}"/>
              </a:ext>
            </a:extLst>
          </p:cNvPr>
          <p:cNvSpPr txBox="1"/>
          <p:nvPr/>
        </p:nvSpPr>
        <p:spPr>
          <a:xfrm>
            <a:off x="2426626" y="2148067"/>
            <a:ext cx="7921485" cy="4216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II. How – Understanding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application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(Practical skills).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This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involves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putting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technical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knowledge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practice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making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informed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choices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when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using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software: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Identifying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software issues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Understanding different types of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applications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as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classification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regression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machine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translation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)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aware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associated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risks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such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as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fairness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bias,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hate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speech, energy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consumption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intellectual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property).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Careful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consideration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assess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when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of (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generative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) AI is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useful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or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desirable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that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do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not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constantly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relinquish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critical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thinking.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Carrying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out in-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depth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critical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thinking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independently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encouraged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practise complex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writing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processes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gain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experience without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resorting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quickly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 summary or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text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Choice of data source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methodically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determine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which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source (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example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a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lecturer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fellow student,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academic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literature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or chatbot) is most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suitable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specific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question,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whilst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also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taking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account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sustainability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high energy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water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consumption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of LLMs.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Targeted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prompts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Demonstrating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ability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draft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effective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meaningful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prompts.</a:t>
            </a:r>
          </a:p>
        </p:txBody>
      </p:sp>
    </p:spTree>
    <p:extLst>
      <p:ext uri="{BB962C8B-B14F-4D97-AF65-F5344CB8AC3E}">
        <p14:creationId xmlns:p14="http://schemas.microsoft.com/office/powerpoint/2010/main" val="282871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13DDA4-D175-56BC-32BA-84756AAD3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87FEFFC8-05E4-EC20-C86E-ED096D8168C6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787BD229-0C6E-D97F-A357-DEB72C64BB3C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436853DF-F9A5-30C3-3E83-5C88DA5FFED3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3D44931-8BE1-24A0-DC57-97CE5FB5EEE4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90ECA13-0DD6-B8CB-12CB-C51138E09345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564AADDE-C62B-A840-E93B-0A55864883F2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CB810DB-2E13-4173-1018-95B7DAC0F5D9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29C6F9C-5B15-156D-38D9-D0A19F7B2B48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C054FB34-E238-87DB-CABA-8C033F49D496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A28D651C-D713-BC87-A633-A6213E46D17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ADF90005-5994-4519-D133-1BA45C5F9A2C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AE6FCD39-AFBD-CD5C-DF5A-6565832ACA89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068E9C3-1C0A-C969-0F75-9AB8C8295644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FB5D6076-A7DA-9D1E-0362-EB3E5A9FA00A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24A69B74-9098-879F-A39A-70133BEC6754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A3D80218-D906-F506-7247-83206681D791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7E52610-40AA-5FC4-01D0-7655399CC5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VU-</a:t>
            </a:r>
            <a:r>
              <a:rPr lang="en-US" sz="4400" b="0" dirty="0" err="1">
                <a:latin typeface="Bahnschrift" panose="020B0502040204020203" pitchFamily="34" charset="0"/>
              </a:rPr>
              <a:t>UvA</a:t>
            </a:r>
            <a:r>
              <a:rPr lang="en-US" sz="4400" b="0" dirty="0">
                <a:latin typeface="Bahnschrift" panose="020B0502040204020203" pitchFamily="34" charset="0"/>
              </a:rPr>
              <a:t> Taskforce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E76DB5-FC25-45E3-F2A9-4B09E2FF878D}"/>
              </a:ext>
            </a:extLst>
          </p:cNvPr>
          <p:cNvSpPr txBox="1"/>
          <p:nvPr/>
        </p:nvSpPr>
        <p:spPr>
          <a:xfrm>
            <a:off x="2426626" y="2148067"/>
            <a:ext cx="7189845" cy="4123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III.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–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Ethics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judgement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(Critical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reflection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).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This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category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forms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academic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core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closely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intertwined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principles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academic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integrity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: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Ethical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reasoning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formulate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various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ethical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theoretical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arguments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against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of AI.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Critical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quality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control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Be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assess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 output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within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one’s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discipline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against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quality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criteria (in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terms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reasoning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ethics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),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whilst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recognising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that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 output offers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only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one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perspective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primary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source of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which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cannot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traced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Copyright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annotation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Take copyright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account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how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 output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should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annotated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in a sound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transparent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manner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Subject-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specific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reflection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Be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reflect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on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where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within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values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context of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one’s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discipline (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example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author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-reader or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employer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-employee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relationship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),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it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is or is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not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desirable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AI.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Privacy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u="sng" dirty="0">
                <a:solidFill>
                  <a:schemeClr val="bg1"/>
                </a:solidFill>
                <a:latin typeface="Bahnschrift" panose="020B0502040204020203" pitchFamily="34" charset="0"/>
              </a:rPr>
              <a:t> data </a:t>
            </a:r>
            <a:r>
              <a:rPr lang="nl-NL" sz="12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protection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: Always keep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one’s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own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privacy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protection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general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data in mind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when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working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1200" dirty="0">
                <a:solidFill>
                  <a:schemeClr val="bg1"/>
                </a:solidFill>
                <a:latin typeface="Bahnschrift" panose="020B0502040204020203" pitchFamily="34" charset="0"/>
              </a:rPr>
              <a:t> AI systems.</a:t>
            </a:r>
          </a:p>
        </p:txBody>
      </p:sp>
    </p:spTree>
    <p:extLst>
      <p:ext uri="{BB962C8B-B14F-4D97-AF65-F5344CB8AC3E}">
        <p14:creationId xmlns:p14="http://schemas.microsoft.com/office/powerpoint/2010/main" val="3991203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17A7D6-4158-FBC1-44A0-2493D1572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E04C524-DC98-3138-D93F-8DFD3E083C5B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ACEBD885-FBEC-10B0-3BCC-1204D4D0498B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BD29877A-E96B-B2DB-4843-4EDF5AE6B066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9AE9819-C2B6-AC09-84FC-7AD9B122C0BD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99D3D16C-DCEA-1111-8266-BC74D3302BF8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70CEFC2-0697-8DFD-F1AA-8BD5A6EAF0D0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EB08E081-16D0-9625-6B13-4F3F843D8D86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821CEDDB-4E37-B6FC-4002-6DD16147A5EB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EF7E2AC4-DDE9-8A3F-8BD1-AB67DBF0F3E3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70DF41F3-47F4-C182-C8A5-C05B39070C8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4F64EB9E-9ECC-9149-38D1-A7EF2169832D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E48AE963-A2F1-8450-087D-206416DBFC64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96FAD1A5-D820-0018-2185-6F90BDA25332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44E72073-ADF1-7619-BBC8-89C0986FDBE9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5D2D17F2-18A4-5BFF-2A24-1EFA35DE8009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CF91F26E-1A40-8916-69D1-E7580BF79370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212459ED-A697-AD04-4E2A-62B15BC8A3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AI Literacy Companion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5C9C38-20F7-EA63-2134-593A2A0D903A}"/>
              </a:ext>
            </a:extLst>
          </p:cNvPr>
          <p:cNvSpPr txBox="1"/>
          <p:nvPr/>
        </p:nvSpPr>
        <p:spPr>
          <a:xfrm>
            <a:off x="2426626" y="2148067"/>
            <a:ext cx="7189845" cy="2882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For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Students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added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Environmental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Impact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Work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Societal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Impact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is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AI Aware future</a:t>
            </a:r>
          </a:p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For Teachers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>
              <a:lnSpc>
                <a:spcPct val="150000"/>
              </a:lnSpc>
            </a:pPr>
            <a:endParaRPr lang="nl-NL" sz="10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672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E5506-93C7-8C1E-5985-38F06D4E0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42E897F-6D8C-F79A-F17A-FF3B462933B2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3F5E30EC-5B13-4149-1C6E-5323D512B050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EE997DAB-1152-FFC5-C0B9-B5A340FD4D51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F9A9FFE-A06D-9B56-D228-CD2C59F97144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91A2357-A22F-058C-0213-53AC64C7F89A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03F0565-2527-D274-D577-96757CA2DD13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D44754DA-0AD0-DE7E-69F3-21729B1BAEA7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1336F9EC-8D47-CB8B-E2B3-71B73CF19436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312AE86D-B4E4-1BC1-50DB-CD44BAAC1DBB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3F470FE8-8388-C6C6-5E9C-EA3AA66512C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256A0971-0534-6ED7-1856-A9FD41F31EBC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8FDF6263-9B2A-A1A5-B917-F657D6C5FDAD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B7E2BCD4-E15A-124B-7267-CE7A3711E3A9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94B09693-EEDF-3ADA-5F07-BFFA1FAC1FEC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E0F5F5DC-D416-C1F1-6064-392DEA482773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71D8A26E-7767-B188-D195-5B11A40FA566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007DE842-4508-C909-80DA-ADDCE2B689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Self Assessment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BBF305-F088-C3F4-A108-28FB1A524778}"/>
              </a:ext>
            </a:extLst>
          </p:cNvPr>
          <p:cNvSpPr txBox="1"/>
          <p:nvPr/>
        </p:nvSpPr>
        <p:spPr>
          <a:xfrm>
            <a:off x="2426626" y="2148067"/>
            <a:ext cx="3096560" cy="485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Read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Titles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Chapters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Student Companion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Teacher Companion.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Rate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yourself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on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knowledge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skill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those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Chapters</a:t>
            </a: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In pairs: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discuss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gave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yourself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rating.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do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are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?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56F0D32-841C-2A48-5A96-D6EFC6FD2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862192"/>
              </p:ext>
            </p:extLst>
          </p:nvPr>
        </p:nvGraphicFramePr>
        <p:xfrm>
          <a:off x="6399486" y="762000"/>
          <a:ext cx="5430563" cy="2476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217">
                  <a:extLst>
                    <a:ext uri="{9D8B030D-6E8A-4147-A177-3AD203B41FA5}">
                      <a16:colId xmlns:a16="http://schemas.microsoft.com/office/drawing/2014/main" val="375653196"/>
                    </a:ext>
                  </a:extLst>
                </a:gridCol>
                <a:gridCol w="5154346">
                  <a:extLst>
                    <a:ext uri="{9D8B030D-6E8A-4147-A177-3AD203B41FA5}">
                      <a16:colId xmlns:a16="http://schemas.microsoft.com/office/drawing/2014/main" val="12277260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2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What is generative AI, and what can you do with it?</a:t>
                      </a:r>
                      <a:endParaRPr lang="en-NL" sz="1400" b="0" i="0" dirty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789139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3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Risks and opportunities for your learning</a:t>
                      </a:r>
                      <a:endParaRPr lang="en-NL" sz="1400" b="0" i="0" dirty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294454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4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How do you ensure good output when using generative AI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8193436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5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Language models: what's under the hood of your generative AI system?</a:t>
                      </a:r>
                      <a:endParaRPr lang="en-NL" sz="1400" b="0" i="0" dirty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3658989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6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Chat software: a neat wrapper around your LLM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869445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7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How does your AI use impact the environment?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170413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8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Generative AI and work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7690305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9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Societal forces around AI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612065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NL" sz="1400" b="0" i="0" dirty="0">
                          <a:solidFill>
                            <a:srgbClr val="616161"/>
                          </a:solidFill>
                          <a:effectLst/>
                          <a:latin typeface="Bahnschrift" panose="020B0502040204020203" pitchFamily="34" charset="0"/>
                        </a:rPr>
                        <a:t>10</a:t>
                      </a: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Your AI aware future</a:t>
                      </a: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323591438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011D7CB-552C-A027-8BB4-B09079D46C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918696"/>
              </p:ext>
            </p:extLst>
          </p:nvPr>
        </p:nvGraphicFramePr>
        <p:xfrm>
          <a:off x="6399486" y="3710524"/>
          <a:ext cx="5430563" cy="2011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3133">
                  <a:extLst>
                    <a:ext uri="{9D8B030D-6E8A-4147-A177-3AD203B41FA5}">
                      <a16:colId xmlns:a16="http://schemas.microsoft.com/office/drawing/2014/main" val="152834903"/>
                    </a:ext>
                  </a:extLst>
                </a:gridCol>
                <a:gridCol w="5197430">
                  <a:extLst>
                    <a:ext uri="{9D8B030D-6E8A-4147-A177-3AD203B41FA5}">
                      <a16:colId xmlns:a16="http://schemas.microsoft.com/office/drawing/2014/main" val="11823113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2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Using generative AI tools</a:t>
                      </a:r>
                      <a:endParaRPr lang="en-NL" sz="1400" b="0" i="0" dirty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1074688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3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Generative AI and educational design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868517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4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The wicked problem of AI in Education</a:t>
                      </a:r>
                      <a:endParaRPr lang="en-NL" sz="1400" b="0" i="0" dirty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68248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5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Rethinking learning outcomes in the age of generative AI</a:t>
                      </a:r>
                      <a:endParaRPr lang="en-NL" sz="1400" b="0" i="0" dirty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807399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6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Critical thinking</a:t>
                      </a:r>
                      <a:endParaRPr lang="en-NL" sz="1400" b="0" i="0" dirty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9158246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7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Generative AI and Assessment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005870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8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Generating feedback on assignments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811141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>
                          <a:effectLst/>
                          <a:latin typeface="Bahnschrift" panose="020B0502040204020203" pitchFamily="34" charset="0"/>
                        </a:rPr>
                        <a:t>9</a:t>
                      </a:r>
                      <a:endParaRPr lang="en-NL" sz="1400" b="0" i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NL" sz="1400" dirty="0">
                          <a:effectLst/>
                          <a:latin typeface="Bahnschrift" panose="020B0502040204020203" pitchFamily="34" charset="0"/>
                        </a:rPr>
                        <a:t>Grading open-ended exam questions</a:t>
                      </a:r>
                      <a:endParaRPr lang="en-NL" sz="1400" b="0" i="0" dirty="0">
                        <a:solidFill>
                          <a:srgbClr val="616161"/>
                        </a:solidFill>
                        <a:effectLst/>
                        <a:latin typeface="Bahnschrift" panose="020B0502040204020203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510950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4310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E2FB0-7F24-3292-E068-74B346C60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B782ED5D-6071-85D0-AC59-C7302BB5AA8D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358A026F-9274-373C-6DCE-07D7F502C4CE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449C6412-72F2-65D0-6501-3CEE6C2F0DC5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1409DBD-2AF1-B17E-A95A-4B821DF7E4F9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630A9480-9606-65CB-F82A-9F0EE4A43721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87E0FC5E-3DA4-EB8C-79B0-C572BBFC2A56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30E3349F-0A0B-9636-1183-DD096E366324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08A610C5-88AE-91CF-7FD9-E6E7A07195F5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A1078857-5A54-4265-B99F-6B1A8DD568AE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5E486CBE-4173-FBED-82C2-16822D6A858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grpSp>
        <p:nvGrpSpPr>
          <p:cNvPr id="13" name="object 13">
            <a:extLst>
              <a:ext uri="{FF2B5EF4-FFF2-40B4-BE49-F238E27FC236}">
                <a16:creationId xmlns:a16="http://schemas.microsoft.com/office/drawing/2014/main" id="{77A9D6E1-F847-0B72-E9EA-F80B2E57DD8D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4B8FB576-FC22-36AA-7EE7-1D41832842C5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0EA3CDAD-CDAB-1560-EAF0-20FE314CC900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29953F57-188B-B0EF-0F35-B17ABD70EDC7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8BEAF862-B1A7-3F78-B46B-ED9D9F29B193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A90FFEE6-1D35-DBD1-4F65-94FBE7CD69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Self Assessment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9D89A7-2683-4F9C-14C9-870B4E74B5B5}"/>
              </a:ext>
            </a:extLst>
          </p:cNvPr>
          <p:cNvSpPr txBox="1"/>
          <p:nvPr/>
        </p:nvSpPr>
        <p:spPr>
          <a:xfrm>
            <a:off x="2426626" y="2148067"/>
            <a:ext cx="3096560" cy="485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Read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Titles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Chapters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of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Student Companion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Teacher Companion.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Rate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yourself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on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knowledge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skill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for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those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Chapters</a:t>
            </a: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In pairs: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discuss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why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gave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yourself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rating.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What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do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know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and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are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able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?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B6019F-D4E7-FD72-DE9C-06CAA0C5A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130" y="904607"/>
            <a:ext cx="4029720" cy="3211078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D0858045-B2B0-10B8-7CA3-7889C1ABEF41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D69719D-494F-77C0-7197-D67D85581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567" y="3333750"/>
            <a:ext cx="4036454" cy="327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55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C0EE75-E8E0-484A-03F0-581157108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4807706-FAE3-6BF1-787A-0882F432243D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4004BBCC-2FF5-5D5B-C8CA-A7B8D86348A4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23105E44-A1CC-03A9-5EC8-6320F67ADFE3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DA786094-135A-AE89-0AC1-6F88FF6EF074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8A0806EB-8E60-B0A1-41AB-5DA32EF97E68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E755A470-3F3A-C974-1E4F-C0084B2402CE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6512A6DB-C505-EE48-755F-DAA4CCFDE827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2D341C4C-B0B1-6532-ECE8-126C8AB25173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B979EDB1-0E96-7F11-ACCD-63DE08B9F560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4B21E953-1725-1367-6D4C-9B91C5CAD82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89FE1B85-024A-1230-2B78-4153E7AF5B5F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9BD55AC4-BFC4-E0BC-43E8-736A29DE236F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A3906D5E-C4D4-3088-6A69-585523C25BB7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7BB78836-77A9-7FCA-55F5-5450C3168DCE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3BF29A60-FA19-FE96-2DC2-176720ECF614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48C3B835-3FB1-ACB6-8607-0E1105743785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0BAC0F6F-29B5-A7D7-28D1-C1346FEEEB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What are the key concepts?</a:t>
            </a:r>
            <a:endParaRPr sz="4400" b="0" dirty="0">
              <a:latin typeface="Bahnschrif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683F9C-85B3-048D-1D3C-3A14E1FD27E9}"/>
              </a:ext>
            </a:extLst>
          </p:cNvPr>
          <p:cNvSpPr txBox="1"/>
          <p:nvPr/>
        </p:nvSpPr>
        <p:spPr>
          <a:xfrm>
            <a:off x="2426626" y="2148067"/>
            <a:ext cx="7189845" cy="1897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Sit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down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together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at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your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laptop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Go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to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  <a:hlinkClick r:id="rId3"/>
              </a:rPr>
              <a:t>https://edubase.vu-edulab.nl/companion/docenteneditie/</a:t>
            </a: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Or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https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://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edubase.vu-edulab.nl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/chat/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Discuss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the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results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with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each</a:t>
            </a:r>
            <a:r>
              <a:rPr lang="nl-NL" sz="16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nl-NL" sz="1600" dirty="0" err="1">
                <a:solidFill>
                  <a:schemeClr val="bg1"/>
                </a:solidFill>
                <a:latin typeface="Bahnschrift" panose="020B0502040204020203" pitchFamily="34" charset="0"/>
              </a:rPr>
              <a:t>other</a:t>
            </a:r>
            <a:endParaRPr lang="nl-NL" sz="16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537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C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8CDFFB-0BE6-BE74-F087-F1C52FE05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8872D7D-0F0F-A640-8EEF-B188DCC240CE}"/>
              </a:ext>
            </a:extLst>
          </p:cNvPr>
          <p:cNvGrpSpPr/>
          <p:nvPr/>
        </p:nvGrpSpPr>
        <p:grpSpPr>
          <a:xfrm>
            <a:off x="0" y="0"/>
            <a:ext cx="2257425" cy="1800225"/>
            <a:chOff x="0" y="0"/>
            <a:chExt cx="2257425" cy="180022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205D78E6-8D2C-5893-078F-7E26BE75986C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3A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A67AF2B-F1D4-4649-0F69-DCE6D069C1C5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1F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2803560C-B042-76CB-16AC-2DDE6C67CF9F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C3E827B-49DD-537C-CA99-99A3048E1233}"/>
                </a:ext>
              </a:extLst>
            </p:cNvPr>
            <p:cNvSpPr/>
            <p:nvPr/>
          </p:nvSpPr>
          <p:spPr>
            <a:xfrm>
              <a:off x="361950" y="876300"/>
              <a:ext cx="1019175" cy="923925"/>
            </a:xfrm>
            <a:custGeom>
              <a:avLst/>
              <a:gdLst/>
              <a:ahLst/>
              <a:cxnLst/>
              <a:rect l="l" t="t" r="r" b="b"/>
              <a:pathLst>
                <a:path w="1019175" h="923925">
                  <a:moveTo>
                    <a:pt x="788200" y="0"/>
                  </a:moveTo>
                  <a:lnTo>
                    <a:pt x="230987" y="0"/>
                  </a:lnTo>
                  <a:lnTo>
                    <a:pt x="0" y="461899"/>
                  </a:lnTo>
                  <a:lnTo>
                    <a:pt x="230987" y="923925"/>
                  </a:lnTo>
                  <a:lnTo>
                    <a:pt x="788200" y="923925"/>
                  </a:lnTo>
                  <a:lnTo>
                    <a:pt x="1019175" y="461899"/>
                  </a:lnTo>
                  <a:lnTo>
                    <a:pt x="788200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442AD96-91B4-683C-70AF-AA50C89975C8}"/>
                </a:ext>
              </a:extLst>
            </p:cNvPr>
            <p:cNvSpPr/>
            <p:nvPr/>
          </p:nvSpPr>
          <p:spPr>
            <a:xfrm>
              <a:off x="1238250" y="381000"/>
              <a:ext cx="1019175" cy="914400"/>
            </a:xfrm>
            <a:custGeom>
              <a:avLst/>
              <a:gdLst/>
              <a:ahLst/>
              <a:cxnLst/>
              <a:rect l="l" t="t" r="r" b="b"/>
              <a:pathLst>
                <a:path w="1019175" h="914400">
                  <a:moveTo>
                    <a:pt x="790575" y="0"/>
                  </a:moveTo>
                  <a:lnTo>
                    <a:pt x="228600" y="0"/>
                  </a:lnTo>
                  <a:lnTo>
                    <a:pt x="0" y="457200"/>
                  </a:lnTo>
                  <a:lnTo>
                    <a:pt x="228600" y="914400"/>
                  </a:lnTo>
                  <a:lnTo>
                    <a:pt x="790575" y="914400"/>
                  </a:lnTo>
                  <a:lnTo>
                    <a:pt x="1019175" y="457200"/>
                  </a:lnTo>
                  <a:lnTo>
                    <a:pt x="790575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F1D3D35-2E64-CA42-7178-52EECEE351DE}"/>
                </a:ext>
              </a:extLst>
            </p:cNvPr>
            <p:cNvSpPr/>
            <p:nvPr/>
          </p:nvSpPr>
          <p:spPr>
            <a:xfrm>
              <a:off x="0" y="419100"/>
              <a:ext cx="504825" cy="923925"/>
            </a:xfrm>
            <a:custGeom>
              <a:avLst/>
              <a:gdLst/>
              <a:ahLst/>
              <a:cxnLst/>
              <a:rect l="l" t="t" r="r" b="b"/>
              <a:pathLst>
                <a:path w="504825" h="923925">
                  <a:moveTo>
                    <a:pt x="273850" y="0"/>
                  </a:moveTo>
                  <a:lnTo>
                    <a:pt x="0" y="0"/>
                  </a:lnTo>
                  <a:lnTo>
                    <a:pt x="0" y="923925"/>
                  </a:lnTo>
                  <a:lnTo>
                    <a:pt x="273850" y="923925"/>
                  </a:lnTo>
                  <a:lnTo>
                    <a:pt x="504825" y="461899"/>
                  </a:lnTo>
                  <a:lnTo>
                    <a:pt x="273850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62584A76-E371-9D00-E03F-CD30381E185F}"/>
                </a:ext>
              </a:extLst>
            </p:cNvPr>
            <p:cNvSpPr/>
            <p:nvPr/>
          </p:nvSpPr>
          <p:spPr>
            <a:xfrm>
              <a:off x="323850" y="0"/>
              <a:ext cx="1019175" cy="800100"/>
            </a:xfrm>
            <a:custGeom>
              <a:avLst/>
              <a:gdLst/>
              <a:ahLst/>
              <a:cxnLst/>
              <a:rect l="l" t="t" r="r" b="b"/>
              <a:pathLst>
                <a:path w="1019175" h="800100">
                  <a:moveTo>
                    <a:pt x="847725" y="0"/>
                  </a:moveTo>
                  <a:lnTo>
                    <a:pt x="171450" y="0"/>
                  </a:lnTo>
                  <a:lnTo>
                    <a:pt x="0" y="342900"/>
                  </a:lnTo>
                  <a:lnTo>
                    <a:pt x="228600" y="800100"/>
                  </a:lnTo>
                  <a:lnTo>
                    <a:pt x="790575" y="800100"/>
                  </a:lnTo>
                  <a:lnTo>
                    <a:pt x="1019175" y="342900"/>
                  </a:lnTo>
                  <a:lnTo>
                    <a:pt x="847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B8641793-CC89-3372-C9A1-1D90D08ADFE7}"/>
              </a:ext>
            </a:extLst>
          </p:cNvPr>
          <p:cNvSpPr/>
          <p:nvPr/>
        </p:nvSpPr>
        <p:spPr>
          <a:xfrm>
            <a:off x="1238250" y="381000"/>
            <a:ext cx="1019175" cy="914400"/>
          </a:xfrm>
          <a:custGeom>
            <a:avLst/>
            <a:gdLst/>
            <a:ahLst/>
            <a:cxnLst/>
            <a:rect l="l" t="t" r="r" b="b"/>
            <a:pathLst>
              <a:path w="1019175" h="914400">
                <a:moveTo>
                  <a:pt x="790575" y="0"/>
                </a:moveTo>
                <a:lnTo>
                  <a:pt x="228600" y="0"/>
                </a:lnTo>
                <a:lnTo>
                  <a:pt x="0" y="457200"/>
                </a:lnTo>
                <a:lnTo>
                  <a:pt x="228600" y="914400"/>
                </a:lnTo>
                <a:lnTo>
                  <a:pt x="790575" y="914400"/>
                </a:lnTo>
                <a:lnTo>
                  <a:pt x="1019175" y="457200"/>
                </a:lnTo>
                <a:lnTo>
                  <a:pt x="790575" y="0"/>
                </a:lnTo>
                <a:close/>
              </a:path>
            </a:pathLst>
          </a:custGeom>
          <a:solidFill>
            <a:srgbClr val="EC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>
            <a:extLst>
              <a:ext uri="{FF2B5EF4-FFF2-40B4-BE49-F238E27FC236}">
                <a16:creationId xmlns:a16="http://schemas.microsoft.com/office/drawing/2014/main" id="{B6CEBBCF-F397-90C8-E934-959DB463C36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4225" y="5638799"/>
            <a:ext cx="1209675" cy="1219199"/>
          </a:xfrm>
          <a:prstGeom prst="rect">
            <a:avLst/>
          </a:prstGeom>
        </p:spPr>
      </p:pic>
      <p:sp>
        <p:nvSpPr>
          <p:cNvPr id="12" name="object 12">
            <a:extLst>
              <a:ext uri="{FF2B5EF4-FFF2-40B4-BE49-F238E27FC236}">
                <a16:creationId xmlns:a16="http://schemas.microsoft.com/office/drawing/2014/main" id="{F950F6F0-CC65-F2B8-3BA4-C5F188DD5C38}"/>
              </a:ext>
            </a:extLst>
          </p:cNvPr>
          <p:cNvSpPr/>
          <p:nvPr/>
        </p:nvSpPr>
        <p:spPr>
          <a:xfrm>
            <a:off x="0" y="2419350"/>
            <a:ext cx="504825" cy="914400"/>
          </a:xfrm>
          <a:custGeom>
            <a:avLst/>
            <a:gdLst/>
            <a:ahLst/>
            <a:cxnLst/>
            <a:rect l="l" t="t" r="r" b="b"/>
            <a:pathLst>
              <a:path w="504825" h="914400">
                <a:moveTo>
                  <a:pt x="276225" y="0"/>
                </a:moveTo>
                <a:lnTo>
                  <a:pt x="0" y="0"/>
                </a:lnTo>
                <a:lnTo>
                  <a:pt x="0" y="914400"/>
                </a:lnTo>
                <a:lnTo>
                  <a:pt x="276225" y="914400"/>
                </a:lnTo>
                <a:lnTo>
                  <a:pt x="504825" y="457200"/>
                </a:lnTo>
                <a:lnTo>
                  <a:pt x="276225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444D774A-CAC8-96D7-0732-5DA7D58E52E0}"/>
              </a:ext>
            </a:extLst>
          </p:cNvPr>
          <p:cNvGrpSpPr/>
          <p:nvPr/>
        </p:nvGrpSpPr>
        <p:grpSpPr>
          <a:xfrm>
            <a:off x="1269238" y="0"/>
            <a:ext cx="2653030" cy="762000"/>
            <a:chOff x="1269238" y="0"/>
            <a:chExt cx="2653030" cy="7620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32E136AA-1D96-0915-DA0B-FDB115BB17D8}"/>
                </a:ext>
              </a:extLst>
            </p:cNvPr>
            <p:cNvSpPr/>
            <p:nvPr/>
          </p:nvSpPr>
          <p:spPr>
            <a:xfrm>
              <a:off x="2105025" y="0"/>
              <a:ext cx="1019175" cy="762000"/>
            </a:xfrm>
            <a:custGeom>
              <a:avLst/>
              <a:gdLst/>
              <a:ahLst/>
              <a:cxnLst/>
              <a:rect l="l" t="t" r="r" b="b"/>
              <a:pathLst>
                <a:path w="1019175" h="762000">
                  <a:moveTo>
                    <a:pt x="866775" y="0"/>
                  </a:moveTo>
                  <a:lnTo>
                    <a:pt x="152400" y="0"/>
                  </a:lnTo>
                  <a:lnTo>
                    <a:pt x="0" y="304800"/>
                  </a:lnTo>
                  <a:lnTo>
                    <a:pt x="228600" y="762000"/>
                  </a:lnTo>
                  <a:lnTo>
                    <a:pt x="790575" y="762000"/>
                  </a:lnTo>
                  <a:lnTo>
                    <a:pt x="1019175" y="304800"/>
                  </a:lnTo>
                  <a:lnTo>
                    <a:pt x="866775" y="0"/>
                  </a:lnTo>
                  <a:close/>
                </a:path>
              </a:pathLst>
            </a:custGeom>
            <a:solidFill>
              <a:srgbClr val="64A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CB7B7F40-1D91-B17D-A69A-CDD3C1A8B273}"/>
                </a:ext>
              </a:extLst>
            </p:cNvPr>
            <p:cNvSpPr/>
            <p:nvPr/>
          </p:nvSpPr>
          <p:spPr>
            <a:xfrm>
              <a:off x="30599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29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3920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3FD78011-398A-B4F8-83F2-5522D5177D56}"/>
                </a:ext>
              </a:extLst>
            </p:cNvPr>
            <p:cNvSpPr/>
            <p:nvPr/>
          </p:nvSpPr>
          <p:spPr>
            <a:xfrm>
              <a:off x="1269238" y="0"/>
              <a:ext cx="862330" cy="304800"/>
            </a:xfrm>
            <a:custGeom>
              <a:avLst/>
              <a:gdLst/>
              <a:ahLst/>
              <a:cxnLst/>
              <a:rect l="l" t="t" r="r" b="b"/>
              <a:pathLst>
                <a:path w="862330" h="304800">
                  <a:moveTo>
                    <a:pt x="861949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709549" y="304800"/>
                  </a:lnTo>
                  <a:lnTo>
                    <a:pt x="8619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B333509B-0904-B7DF-001D-5A2E39D2EAF3}"/>
              </a:ext>
            </a:extLst>
          </p:cNvPr>
          <p:cNvSpPr/>
          <p:nvPr/>
        </p:nvSpPr>
        <p:spPr>
          <a:xfrm>
            <a:off x="0" y="1409700"/>
            <a:ext cx="504825" cy="923925"/>
          </a:xfrm>
          <a:custGeom>
            <a:avLst/>
            <a:gdLst/>
            <a:ahLst/>
            <a:cxnLst/>
            <a:rect l="l" t="t" r="r" b="b"/>
            <a:pathLst>
              <a:path w="504825" h="923925">
                <a:moveTo>
                  <a:pt x="273850" y="0"/>
                </a:moveTo>
                <a:lnTo>
                  <a:pt x="0" y="0"/>
                </a:lnTo>
                <a:lnTo>
                  <a:pt x="0" y="923925"/>
                </a:lnTo>
                <a:lnTo>
                  <a:pt x="273850" y="923925"/>
                </a:lnTo>
                <a:lnTo>
                  <a:pt x="504825" y="461899"/>
                </a:lnTo>
                <a:lnTo>
                  <a:pt x="27385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A9BAD2C6-4661-1AD2-E13C-407A7594D1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626" y="1338262"/>
            <a:ext cx="9631395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4400" b="0" dirty="0">
                <a:latin typeface="Bahnschrift" panose="020B0502040204020203" pitchFamily="34" charset="0"/>
              </a:rPr>
              <a:t>Thank you</a:t>
            </a:r>
            <a:endParaRPr sz="4400" b="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09111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aculteit_x002f_Afdeling xmlns="8a77d12e-dd28-47da-b481-2ea1af75c6f7">Kies....</Faculteit_x002f_Afdeling>
    <opmerking xmlns="8a77d12e-dd28-47da-b481-2ea1af75c6f7" xsi:nil="true"/>
    <TaxCatchAll xmlns="e3e375c5-1408-4aea-8fd7-a3c3d010b2a5" xsi:nil="true"/>
    <lcf76f155ced4ddcb4097134ff3c332f xmlns="8a77d12e-dd28-47da-b481-2ea1af75c6f7">
      <Terms xmlns="http://schemas.microsoft.com/office/infopath/2007/PartnerControls"/>
    </lcf76f155ced4ddcb4097134ff3c332f>
    <Onderwerp_x002f_Vak xmlns="8a77d12e-dd28-47da-b481-2ea1af75c6f7" xsi:nil="true"/>
    <Aantalvideos xmlns="8a77d12e-dd28-47da-b481-2ea1af75c6f7" xsi:nil="true"/>
    <Contactpersson xmlns="8a77d12e-dd28-47da-b481-2ea1af75c6f7" xsi:nil="true"/>
    <Client_x002f_Presenter xmlns="8a77d12e-dd28-47da-b481-2ea1af75c6f7">
      <UserInfo>
        <DisplayName/>
        <AccountId xsi:nil="true"/>
        <AccountType/>
      </UserInfo>
    </Client_x002f_Presenter>
    <Office xmlns="8a77d12e-dd28-47da-b481-2ea1af75c6f7">
      <UserInfo>
        <DisplayName/>
        <AccountId xsi:nil="true"/>
        <AccountType/>
      </UserInfo>
    </Offic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0383EC8058174EA46BF09A009B4B3F" ma:contentTypeVersion="31" ma:contentTypeDescription="Create a new document." ma:contentTypeScope="" ma:versionID="e3e087c2e848fd4d50e941ac4d146610">
  <xsd:schema xmlns:xsd="http://www.w3.org/2001/XMLSchema" xmlns:xs="http://www.w3.org/2001/XMLSchema" xmlns:p="http://schemas.microsoft.com/office/2006/metadata/properties" xmlns:ns2="8a77d12e-dd28-47da-b481-2ea1af75c6f7" xmlns:ns3="e3e375c5-1408-4aea-8fd7-a3c3d010b2a5" targetNamespace="http://schemas.microsoft.com/office/2006/metadata/properties" ma:root="true" ma:fieldsID="41ebad59a2905d68f26f56b6acb0334a" ns2:_="" ns3:_="">
    <xsd:import namespace="8a77d12e-dd28-47da-b481-2ea1af75c6f7"/>
    <xsd:import namespace="e3e375c5-1408-4aea-8fd7-a3c3d010b2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Faculteit_x002f_Afdeling" minOccurs="0"/>
                <xsd:element ref="ns2:Onderwerp_x002f_Vak" minOccurs="0"/>
                <xsd:element ref="ns2:Contactpersson" minOccurs="0"/>
                <xsd:element ref="ns2:Aantalvideo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opmerking" minOccurs="0"/>
                <xsd:element ref="ns2:MediaServiceSearchProperties" minOccurs="0"/>
                <xsd:element ref="ns2:Client_x002f_Presenter" minOccurs="0"/>
                <xsd:element ref="ns2:Offic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7d12e-dd28-47da-b481-2ea1af75c6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Faculteit_x002f_Afdeling" ma:index="21" nillable="true" ma:displayName="Faculty / Dept" ma:default="Kies...." ma:format="Dropdown" ma:internalName="Faculteit_x002f_Afdeling">
      <xsd:simpleType>
        <xsd:union memberTypes="dms:Text">
          <xsd:simpleType>
            <xsd:restriction base="dms:Choice">
              <xsd:enumeration value="ACTA"/>
              <xsd:enumeration value="Behavioural and Movement Sciences"/>
              <xsd:enumeration value="BETA"/>
              <xsd:enumeration value="Business &amp; Economics"/>
              <xsd:enumeration value="CTL / Education Lab"/>
              <xsd:enumeration value="Humanities"/>
              <xsd:enumeration value="HOVO"/>
              <xsd:enumeration value="Law"/>
              <xsd:enumeration value="Other / External"/>
              <xsd:enumeration value="Religion and Theology"/>
              <xsd:enumeration value="Social Sciences"/>
              <xsd:enumeration value="SOZ"/>
              <xsd:enumeration value="UB"/>
              <xsd:enumeration value="VUMC"/>
              <xsd:enumeration value="Kies...."/>
            </xsd:restriction>
          </xsd:simpleType>
        </xsd:union>
      </xsd:simpleType>
    </xsd:element>
    <xsd:element name="Onderwerp_x002f_Vak" ma:index="22" nillable="true" ma:displayName="Onderwerp / Vak" ma:format="Dropdown" ma:internalName="Onderwerp_x002f_Vak">
      <xsd:simpleType>
        <xsd:restriction base="dms:Text">
          <xsd:maxLength value="255"/>
        </xsd:restriction>
      </xsd:simpleType>
    </xsd:element>
    <xsd:element name="Contactpersson" ma:index="23" nillable="true" ma:displayName="Contactpersson" ma:format="Dropdown" ma:internalName="Contactpersson">
      <xsd:simpleType>
        <xsd:restriction base="dms:Text">
          <xsd:maxLength value="255"/>
        </xsd:restriction>
      </xsd:simpleType>
    </xsd:element>
    <xsd:element name="Aantalvideos" ma:index="24" nillable="true" ma:displayName="Aantal video's" ma:decimals="0" ma:description="Aantal opgeleverde video's" ma:format="Dropdown" ma:internalName="Aantalvideos" ma:percentage="FALSE">
      <xsd:simpleType>
        <xsd:restriction base="dms:Number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f95a2ead-fb08-4f89-b991-c2b77859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opmerking" ma:index="29" nillable="true" ma:displayName="opmerking" ma:format="Dropdown" ma:internalName="opmerking">
      <xsd:simpleType>
        <xsd:restriction base="dms:Text">
          <xsd:maxLength value="255"/>
        </xsd:restriction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lient_x002f_Presenter" ma:index="31" nillable="true" ma:displayName="Client/Presenter" ma:format="Dropdown" ma:list="UserInfo" ma:SharePointGroup="0" ma:internalName="Client_x002f_Present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ffice" ma:index="32" nillable="true" ma:displayName="Office" ma:format="Dropdown" ma:list="UserInfo" ma:SharePointGroup="0" ma:internalName="Office" ma:showField="Offic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375c5-1408-4aea-8fd7-a3c3d010b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ca6a359-093e-48b8-bfca-98b322f9a47e}" ma:internalName="TaxCatchAll" ma:showField="CatchAllData" ma:web="e3e375c5-1408-4aea-8fd7-a3c3d010b2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3F2282-FC80-4396-BCFB-5B69D1E274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D22E38-3569-44F8-9373-7DF37A4F991D}">
  <ds:schemaRefs>
    <ds:schemaRef ds:uri="http://www.w3.org/XML/1998/namespace"/>
    <ds:schemaRef ds:uri="http://purl.org/dc/terms/"/>
    <ds:schemaRef ds:uri="http://purl.org/dc/dcmitype/"/>
    <ds:schemaRef ds:uri="http://purl.org/dc/elements/1.1/"/>
    <ds:schemaRef ds:uri="8a77d12e-dd28-47da-b481-2ea1af75c6f7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e3e375c5-1408-4aea-8fd7-a3c3d010b2a5"/>
  </ds:schemaRefs>
</ds:datastoreItem>
</file>

<file path=customXml/itemProps3.xml><?xml version="1.0" encoding="utf-8"?>
<ds:datastoreItem xmlns:ds="http://schemas.openxmlformats.org/officeDocument/2006/customXml" ds:itemID="{DFF12B51-0E6D-42E0-B12E-5A89971524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77d12e-dd28-47da-b481-2ea1af75c6f7"/>
    <ds:schemaRef ds:uri="e3e375c5-1408-4aea-8fd7-a3c3d010b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22168</TotalTime>
  <Words>1078</Words>
  <Application>Microsoft Macintosh PowerPoint</Application>
  <PresentationFormat>Widescreen</PresentationFormat>
  <Paragraphs>157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 Display</vt:lpstr>
      <vt:lpstr>Arial</vt:lpstr>
      <vt:lpstr>Bahnschrift</vt:lpstr>
      <vt:lpstr>Calibri</vt:lpstr>
      <vt:lpstr>Calibri Light</vt:lpstr>
      <vt:lpstr>Kantoorthema</vt:lpstr>
      <vt:lpstr>GenAI &amp; AI Literacy for Teachers</vt:lpstr>
      <vt:lpstr>PowerPoint Presentation</vt:lpstr>
      <vt:lpstr>PowerPoint Presentation</vt:lpstr>
      <vt:lpstr>PowerPoint Presentation</vt:lpstr>
      <vt:lpstr>First thoughts</vt:lpstr>
      <vt:lpstr>VU-UvA Taskforce</vt:lpstr>
      <vt:lpstr>VU-UvA Taskforce</vt:lpstr>
      <vt:lpstr>VU-UvA Taskforce</vt:lpstr>
      <vt:lpstr>AI Literacy Companion</vt:lpstr>
      <vt:lpstr>Self Assessment</vt:lpstr>
      <vt:lpstr>Self Assessment</vt:lpstr>
      <vt:lpstr>What are the key concepts?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Training: Dealing with Generative AI in your Courses</dc:title>
  <dc:creator>Woudstra, L. (Lars)</dc:creator>
  <cp:lastModifiedBy>Draaijer, S. (Silvester)</cp:lastModifiedBy>
  <cp:revision>293</cp:revision>
  <dcterms:created xsi:type="dcterms:W3CDTF">2023-09-18T08:37:24Z</dcterms:created>
  <dcterms:modified xsi:type="dcterms:W3CDTF">2026-09-19T08:26:28Z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0x0101004E0383EC8058174EA46BF09A009B4B3F</vt:lpwstr>
  </property>
  <property fmtid="{D5CDD505-2E9C-101B-9397-08002B2CF9AE}" pid="3" name="MediaServiceImageTags">
    <vt:lpwstr/>
  </property>
</Properties>
</file>