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314" r:id="rId6"/>
    <p:sldId id="313" r:id="rId7"/>
    <p:sldId id="264" r:id="rId8"/>
    <p:sldId id="296" r:id="rId9"/>
    <p:sldId id="294" r:id="rId10"/>
    <p:sldId id="304" r:id="rId11"/>
    <p:sldId id="305" r:id="rId12"/>
    <p:sldId id="306" r:id="rId13"/>
    <p:sldId id="312" r:id="rId14"/>
    <p:sldId id="307" r:id="rId15"/>
    <p:sldId id="308" r:id="rId16"/>
    <p:sldId id="309" r:id="rId17"/>
    <p:sldId id="310" r:id="rId18"/>
    <p:sldId id="311" r:id="rId19"/>
    <p:sldId id="298" r:id="rId20"/>
    <p:sldId id="299" r:id="rId21"/>
    <p:sldId id="300" r:id="rId22"/>
    <p:sldId id="297" r:id="rId23"/>
    <p:sldId id="303" r:id="rId24"/>
    <p:sldId id="265" r:id="rId25"/>
    <p:sldId id="302" r:id="rId2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CB"/>
    <a:srgbClr val="0077B2"/>
    <a:srgbClr val="EE7D31"/>
    <a:srgbClr val="0081C9"/>
    <a:srgbClr val="65AFCA"/>
    <a:srgbClr val="3A2172"/>
    <a:srgbClr val="E86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4"/>
    <p:restoredTop sz="94728"/>
  </p:normalViewPr>
  <p:slideViewPr>
    <p:cSldViewPr snapToGrid="0">
      <p:cViewPr>
        <p:scale>
          <a:sx n="150" d="100"/>
          <a:sy n="150" d="100"/>
        </p:scale>
        <p:origin x="6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075C3-AB41-5943-A307-60D4E556DA4F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0B968-F771-6845-B92B-56272760C83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483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09D457-7C4F-4501-2C5D-D6A310C7C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429A809-E659-78B7-481D-A33107C26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45B637-4030-0FF5-1E83-FB6624D1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0F5323-94FD-1B1E-EE57-18CCD8B3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F7A607-B549-9EDE-FAF7-092C23F7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5554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601D2-6E8C-0018-8FA5-C333F880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EBA5E1-1BB1-1075-5451-1ACBC98DB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CF85AA-3CED-D2A6-12EE-B976635E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191F81-1E2F-9277-9364-B1340D67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6729D2-34BC-BADE-3D69-F86EBE885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984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6080B-85CA-AA03-6E88-11122878B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2FC1C7-E042-50B2-37F3-15AA252DD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EA18EF-17CE-36A3-5E4D-E559E7C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FA238D-9EAD-A0AD-224F-3DBB24DD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A7FF3E-273C-1A2A-F565-9A498147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91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AE2B8-65E9-E4D9-F7C8-95A5D307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779BC3-8A66-C592-5D8B-97C3FDC65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96BCF3-9605-75FA-4F36-8BB8FE8C9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6FD0177-953C-D445-D71C-587B967E3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A0F8D8E-0D6C-2BCB-1424-830CB1701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F5B2E7-BD4E-1FD1-504B-89BD0BCE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8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7D993-F0E6-B945-75FC-1C8B16A75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19C61-5B90-74F1-5741-303DAC6E6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C651C5-80FA-7ADC-B01A-C34F0620C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340E391-3B7B-DA0C-CC27-9C6EEB8FD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8330189-77C2-6EC0-12C3-FABB567DA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24582DA-8246-C6D5-2055-8389DB89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7067BEC-8EF6-F619-6FC1-A9364D1B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EAEB0BC-7DB2-3A3F-DEA9-FFFF0AFB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22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A1C13-1916-04F1-8824-BEAF187E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31F4B81-98F6-A37A-DDEE-382C282C3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643B87-C347-8CA8-7DAF-B8743412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223BB95-D064-3FDC-F301-55D1EC70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602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AFC3BAB-F843-0DCD-F0B6-322D15324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C4E220B-C68C-BB94-BB0B-AD5D68C9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9BDDD76-96A7-8CC2-4EA1-00C1FD444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85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97B01-D0C8-BED6-E052-B8FE03487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067283-7A99-455A-8997-F105480A0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2C0C05D-D81D-AD92-FCC9-0A13D6C00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97983C-0D3D-8847-C674-FD7BAB71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5B7AC9-5627-B921-C24D-666928EA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09DC2F6-34D0-03A3-C883-3D6B68FC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72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DC1648-3D1A-5B18-AF0E-76199BB9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8757051-05CB-0D36-2502-BD5D1B8E2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846CEF3-6643-EED4-136F-AF15E2DDB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E7574EF-E6C9-5DF5-12EB-DBD1F9FF2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87CCB74-097D-5B7E-C376-826F46FB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8BB635-823E-4395-BDA2-16B175A8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345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D485A-EDE1-CF68-86D4-9AA99B984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8D7BADB-765A-01E0-63FD-EE29D15B6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FAB60F-DBF8-9F27-CAFC-2BE578EB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F06BAC-43A8-E018-5FA0-6C2BD50A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F891FA-4782-7E49-6C4D-D57E63E0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747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390363F-E8A1-A766-E63E-27D8AAEA8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8E7E180-14B9-F501-A52A-413A47D9A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E37AAA-5820-3017-D6D9-8F26C317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84732C-A2FB-808F-B9D3-96107DA9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77DBD0-46E7-7CEB-E21B-D04C27E0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4839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783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97ABC42-50A6-4396-E312-2B5A8605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DD6952-2492-6BBB-2505-7F961144A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D4C7364-2945-D8DA-9AB4-978E93EFB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DD5DB-5E17-B646-82D3-F1DEC36523DE}" type="datetimeFigureOut">
              <a:rPr lang="nl-NL" smtClean="0"/>
              <a:t>02-09-2026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AA0EAE-F446-AAF9-464F-1439BB1D8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9F7174-D59A-E500-95DA-E0179B183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86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hyperlink" Target="https://vu.nl/en/events/2026/impact-of-genai-on-assessment" TargetMode="External"/><Relationship Id="rId18" Type="http://schemas.openxmlformats.org/officeDocument/2006/relationships/image" Target="../media/image9.svg"/><Relationship Id="rId26" Type="http://schemas.openxmlformats.org/officeDocument/2006/relationships/image" Target="../media/image13.svg"/><Relationship Id="rId3" Type="http://schemas.openxmlformats.org/officeDocument/2006/relationships/hyperlink" Target="https://vu.nl/en/events/2026/genai-ai-literacy-for-teachers-an-introduction" TargetMode="External"/><Relationship Id="rId21" Type="http://schemas.openxmlformats.org/officeDocument/2006/relationships/hyperlink" Target="https://vu.nl/en/events/2026/bring-your-teaching-to-life-ai-roleplay" TargetMode="External"/><Relationship Id="rId7" Type="http://schemas.openxmlformats.org/officeDocument/2006/relationships/image" Target="../media/image3.svg"/><Relationship Id="rId12" Type="http://schemas.openxmlformats.org/officeDocument/2006/relationships/image" Target="../media/image6.svg"/><Relationship Id="rId17" Type="http://schemas.openxmlformats.org/officeDocument/2006/relationships/hyperlink" Target="https://vu.nl/en/events/2026/using-genai-for-feedback-and-grading" TargetMode="External"/><Relationship Id="rId25" Type="http://schemas.openxmlformats.org/officeDocument/2006/relationships/hyperlink" Target="https://vu.nl/nl/agenda/2026/llm-s-en-technische-toepassingen" TargetMode="External"/><Relationship Id="rId2" Type="http://schemas.openxmlformats.org/officeDocument/2006/relationships/hyperlink" Target="https://vu.nl/en/events/2026/ai-literacy-among-students-what-teachers-need-to-know" TargetMode="External"/><Relationship Id="rId16" Type="http://schemas.openxmlformats.org/officeDocument/2006/relationships/image" Target="../media/image8.svg"/><Relationship Id="rId20" Type="http://schemas.openxmlformats.org/officeDocument/2006/relationships/image" Target="../media/image10.svg"/><Relationship Id="rId29" Type="http://schemas.openxmlformats.org/officeDocument/2006/relationships/hyperlink" Target="https://vu.nl/en/events/2027/societal-impact-of-gena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11" Type="http://schemas.openxmlformats.org/officeDocument/2006/relationships/hyperlink" Target="https://vu.nl/en/events/2026/impact-of-genai-on-academic-integrity" TargetMode="External"/><Relationship Id="rId24" Type="http://schemas.openxmlformats.org/officeDocument/2006/relationships/image" Target="../media/image12.svg"/><Relationship Id="rId5" Type="http://schemas.openxmlformats.org/officeDocument/2006/relationships/hyperlink" Target="https://vu.nl/en/events/2026/prompting-for-beginners" TargetMode="External"/><Relationship Id="rId15" Type="http://schemas.openxmlformats.org/officeDocument/2006/relationships/hyperlink" Target="https://vu.nl/en/events/2026/using-genai-for-educational-design" TargetMode="External"/><Relationship Id="rId23" Type="http://schemas.openxmlformats.org/officeDocument/2006/relationships/hyperlink" Target="https://vu.nl/en/events/2026/powerful-teaching-with-socratic-bots-quiz-bots-and-debate-bots" TargetMode="External"/><Relationship Id="rId28" Type="http://schemas.openxmlformats.org/officeDocument/2006/relationships/image" Target="../media/image14.svg"/><Relationship Id="rId10" Type="http://schemas.openxmlformats.org/officeDocument/2006/relationships/hyperlink" Target="https://vu.nl/en/events/2026/impact-of-genai-on-learning" TargetMode="External"/><Relationship Id="rId19" Type="http://schemas.openxmlformats.org/officeDocument/2006/relationships/hyperlink" Target="https://vu.nl/en/events/2026/genai-for-information-retrieval-processing-and-communication" TargetMode="External"/><Relationship Id="rId4" Type="http://schemas.openxmlformats.org/officeDocument/2006/relationships/hyperlink" Target="https://vu.nl/en/events/2027/powerful-prompting" TargetMode="External"/><Relationship Id="rId9" Type="http://schemas.openxmlformats.org/officeDocument/2006/relationships/image" Target="../media/image5.svg"/><Relationship Id="rId14" Type="http://schemas.openxmlformats.org/officeDocument/2006/relationships/image" Target="../media/image7.svg"/><Relationship Id="rId22" Type="http://schemas.openxmlformats.org/officeDocument/2006/relationships/image" Target="../media/image11.svg"/><Relationship Id="rId27" Type="http://schemas.openxmlformats.org/officeDocument/2006/relationships/hyperlink" Target="https://vu.nl/en/events/2027/environmental-impact-of-genai" TargetMode="External"/><Relationship Id="rId30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hyperlink" Target="https://vu.nl/en/events/2026/impact-of-genai-on-assessment" TargetMode="External"/><Relationship Id="rId18" Type="http://schemas.openxmlformats.org/officeDocument/2006/relationships/image" Target="../media/image9.svg"/><Relationship Id="rId26" Type="http://schemas.openxmlformats.org/officeDocument/2006/relationships/image" Target="../media/image13.svg"/><Relationship Id="rId3" Type="http://schemas.openxmlformats.org/officeDocument/2006/relationships/hyperlink" Target="https://vu.nl/en/events/2026/genai-ai-literacy-for-teachers-an-introduction" TargetMode="External"/><Relationship Id="rId21" Type="http://schemas.openxmlformats.org/officeDocument/2006/relationships/hyperlink" Target="https://vu.nl/en/events/2026/bring-your-teaching-to-life-ai-roleplay" TargetMode="External"/><Relationship Id="rId7" Type="http://schemas.openxmlformats.org/officeDocument/2006/relationships/image" Target="../media/image3.svg"/><Relationship Id="rId12" Type="http://schemas.openxmlformats.org/officeDocument/2006/relationships/image" Target="../media/image6.svg"/><Relationship Id="rId17" Type="http://schemas.openxmlformats.org/officeDocument/2006/relationships/hyperlink" Target="https://vu.nl/en/events/2026/using-genai-for-feedback-and-grading" TargetMode="External"/><Relationship Id="rId25" Type="http://schemas.openxmlformats.org/officeDocument/2006/relationships/hyperlink" Target="https://vu.nl/nl/agenda/2026/llm-s-en-technische-toepassingen" TargetMode="External"/><Relationship Id="rId2" Type="http://schemas.openxmlformats.org/officeDocument/2006/relationships/hyperlink" Target="https://vu.nl/en/events/2026/ai-literacy-among-students-what-teachers-need-to-know" TargetMode="External"/><Relationship Id="rId16" Type="http://schemas.openxmlformats.org/officeDocument/2006/relationships/image" Target="../media/image8.svg"/><Relationship Id="rId20" Type="http://schemas.openxmlformats.org/officeDocument/2006/relationships/image" Target="../media/image10.svg"/><Relationship Id="rId29" Type="http://schemas.openxmlformats.org/officeDocument/2006/relationships/hyperlink" Target="https://vu.nl/en/events/2027/societal-impact-of-genai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hyperlink" Target="https://vu.nl/en/events/2026/impact-of-genai-on-academic-integrity" TargetMode="External"/><Relationship Id="rId24" Type="http://schemas.openxmlformats.org/officeDocument/2006/relationships/image" Target="../media/image12.svg"/><Relationship Id="rId5" Type="http://schemas.openxmlformats.org/officeDocument/2006/relationships/hyperlink" Target="https://vu.nl/en/events/2026/prompting-for-beginners" TargetMode="External"/><Relationship Id="rId15" Type="http://schemas.openxmlformats.org/officeDocument/2006/relationships/hyperlink" Target="https://vu.nl/en/events/2026/using-genai-for-educational-design" TargetMode="External"/><Relationship Id="rId23" Type="http://schemas.openxmlformats.org/officeDocument/2006/relationships/hyperlink" Target="https://vu.nl/en/events/2026/powerful-teaching-with-socratic-bots-quiz-bots-and-debate-bots" TargetMode="External"/><Relationship Id="rId28" Type="http://schemas.openxmlformats.org/officeDocument/2006/relationships/image" Target="../media/image14.svg"/><Relationship Id="rId10" Type="http://schemas.openxmlformats.org/officeDocument/2006/relationships/hyperlink" Target="https://vu.nl/en/events/2026/impact-of-genai-on-learning" TargetMode="External"/><Relationship Id="rId19" Type="http://schemas.openxmlformats.org/officeDocument/2006/relationships/hyperlink" Target="https://vu.nl/en/events/2026/genai-for-information-retrieval-processing-and-communication" TargetMode="External"/><Relationship Id="rId4" Type="http://schemas.openxmlformats.org/officeDocument/2006/relationships/hyperlink" Target="https://vu.nl/en/events/2027/powerful-prompting" TargetMode="External"/><Relationship Id="rId9" Type="http://schemas.openxmlformats.org/officeDocument/2006/relationships/image" Target="../media/image5.svg"/><Relationship Id="rId14" Type="http://schemas.openxmlformats.org/officeDocument/2006/relationships/image" Target="../media/image7.svg"/><Relationship Id="rId22" Type="http://schemas.openxmlformats.org/officeDocument/2006/relationships/image" Target="../media/image11.svg"/><Relationship Id="rId27" Type="http://schemas.openxmlformats.org/officeDocument/2006/relationships/hyperlink" Target="https://vu.nl/en/events/2027/environmental-impact-of-genai" TargetMode="External"/><Relationship Id="rId30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BA805CB2-EB8C-B028-269B-BF6C73100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34" y="0"/>
            <a:ext cx="2540000" cy="2540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C6DB03-28F8-4C1D-198B-FD490E3FE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121443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AI Literacy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1966BF2-E8D5-A3A4-74E2-0FCD495A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364807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What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teachers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need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to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know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about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student’s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(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lack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of) AI-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literacy</a:t>
            </a:r>
            <a:endParaRPr lang="nl-NL" dirty="0">
              <a:solidFill>
                <a:schemeClr val="bg1"/>
              </a:solidFill>
              <a:latin typeface="Bahnschrift" panose="020F0502020204030204" pitchFamily="34" charset="0"/>
            </a:endParaRPr>
          </a:p>
          <a:p>
            <a:pPr algn="l"/>
            <a:endParaRPr lang="nl-NL" dirty="0">
              <a:solidFill>
                <a:schemeClr val="bg1"/>
              </a:solidFill>
              <a:latin typeface="Bahnschrift" panose="020F050202020403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DD52152-5FB9-1A32-FB0A-DD54AC429DAB}"/>
              </a:ext>
            </a:extLst>
          </p:cNvPr>
          <p:cNvSpPr txBox="1"/>
          <p:nvPr/>
        </p:nvSpPr>
        <p:spPr>
          <a:xfrm>
            <a:off x="677334" y="608451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  <a:latin typeface="Bahnschrift" panose="020F0502020204030204" pitchFamily="34" charset="0"/>
              </a:rPr>
              <a:t>VU CTL Short | Centre </a:t>
            </a:r>
            <a:r>
              <a:rPr lang="nl-NL" sz="2400" dirty="0" err="1">
                <a:solidFill>
                  <a:schemeClr val="bg1"/>
                </a:solidFill>
                <a:latin typeface="Bahnschrift" panose="020F0502020204030204" pitchFamily="34" charset="0"/>
              </a:rPr>
              <a:t>for</a:t>
            </a:r>
            <a:r>
              <a:rPr lang="nl-NL" sz="2400" dirty="0">
                <a:solidFill>
                  <a:schemeClr val="bg1"/>
                </a:solidFill>
                <a:latin typeface="Bahnschrift" panose="020F0502020204030204" pitchFamily="34" charset="0"/>
              </a:rPr>
              <a:t> Teaching &amp; Learning</a:t>
            </a:r>
          </a:p>
        </p:txBody>
      </p:sp>
      <p:sp>
        <p:nvSpPr>
          <p:cNvPr id="7" name="Zeshoek 6">
            <a:extLst>
              <a:ext uri="{FF2B5EF4-FFF2-40B4-BE49-F238E27FC236}">
                <a16:creationId xmlns:a16="http://schemas.microsoft.com/office/drawing/2014/main" id="{5F2E361C-9F59-9A54-CD9E-8E8584DDCE59}"/>
              </a:ext>
            </a:extLst>
          </p:cNvPr>
          <p:cNvSpPr/>
          <p:nvPr/>
        </p:nvSpPr>
        <p:spPr>
          <a:xfrm>
            <a:off x="8957733" y="6397711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9FAB9C4E-F639-CEE7-BCAD-7E616509C2A2}"/>
              </a:ext>
            </a:extLst>
          </p:cNvPr>
          <p:cNvSpPr/>
          <p:nvPr/>
        </p:nvSpPr>
        <p:spPr>
          <a:xfrm>
            <a:off x="9821334" y="5875867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C787AF37-B11A-4450-456F-D66BD9DC54B4}"/>
              </a:ext>
            </a:extLst>
          </p:cNvPr>
          <p:cNvSpPr/>
          <p:nvPr/>
        </p:nvSpPr>
        <p:spPr>
          <a:xfrm>
            <a:off x="8957733" y="5353335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7EC0E554-B10F-3573-A4DA-BDEE0989425C}"/>
              </a:ext>
            </a:extLst>
          </p:cNvPr>
          <p:cNvSpPr/>
          <p:nvPr/>
        </p:nvSpPr>
        <p:spPr>
          <a:xfrm>
            <a:off x="9821334" y="4825657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C3EF24C0-7134-7380-4BED-94DE543D476F}"/>
              </a:ext>
            </a:extLst>
          </p:cNvPr>
          <p:cNvSpPr/>
          <p:nvPr/>
        </p:nvSpPr>
        <p:spPr>
          <a:xfrm>
            <a:off x="10684935" y="5345272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2B63B99E-3C32-6DA4-4750-DDBBCFFF280A}"/>
              </a:ext>
            </a:extLst>
          </p:cNvPr>
          <p:cNvSpPr/>
          <p:nvPr/>
        </p:nvSpPr>
        <p:spPr>
          <a:xfrm>
            <a:off x="10684935" y="433545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95CC2463-D0B2-AF0F-6B63-A88B95941B37}"/>
              </a:ext>
            </a:extLst>
          </p:cNvPr>
          <p:cNvSpPr/>
          <p:nvPr/>
        </p:nvSpPr>
        <p:spPr>
          <a:xfrm>
            <a:off x="11548532" y="4824931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04B9C6B6-2E21-9470-01DE-8E183B5AB85C}"/>
              </a:ext>
            </a:extLst>
          </p:cNvPr>
          <p:cNvSpPr/>
          <p:nvPr/>
        </p:nvSpPr>
        <p:spPr>
          <a:xfrm>
            <a:off x="11548532" y="3842798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8C42730A-E077-D8C4-D737-124F121B962D}"/>
              </a:ext>
            </a:extLst>
          </p:cNvPr>
          <p:cNvSpPr/>
          <p:nvPr/>
        </p:nvSpPr>
        <p:spPr>
          <a:xfrm>
            <a:off x="10684935" y="3351732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19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2D7A8-41C9-14A8-F58A-078339245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eshoek 4">
            <a:hlinkClick r:id="rId2"/>
            <a:extLst>
              <a:ext uri="{FF2B5EF4-FFF2-40B4-BE49-F238E27FC236}">
                <a16:creationId xmlns:a16="http://schemas.microsoft.com/office/drawing/2014/main" id="{1D05E6E6-F123-820C-736A-C38DB27AC14C}"/>
              </a:ext>
            </a:extLst>
          </p:cNvPr>
          <p:cNvSpPr>
            <a:spLocks noChangeAspect="1"/>
          </p:cNvSpPr>
          <p:nvPr/>
        </p:nvSpPr>
        <p:spPr>
          <a:xfrm>
            <a:off x="1935959" y="1692542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literacy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among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students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: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what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teachers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need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know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7" name="Zeshoek 6">
            <a:hlinkClick r:id="rId3"/>
            <a:extLst>
              <a:ext uri="{FF2B5EF4-FFF2-40B4-BE49-F238E27FC236}">
                <a16:creationId xmlns:a16="http://schemas.microsoft.com/office/drawing/2014/main" id="{DD9B05AD-6981-1DC6-2485-F0A50A7AED97}"/>
              </a:ext>
            </a:extLst>
          </p:cNvPr>
          <p:cNvSpPr>
            <a:spLocks noChangeAspect="1"/>
          </p:cNvSpPr>
          <p:nvPr/>
        </p:nvSpPr>
        <p:spPr>
          <a:xfrm>
            <a:off x="1935957" y="3436949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&amp; 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literacy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teachers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: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introduction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9" name="Zeshoek 8">
            <a:hlinkClick r:id="rId4"/>
            <a:extLst>
              <a:ext uri="{FF2B5EF4-FFF2-40B4-BE49-F238E27FC236}">
                <a16:creationId xmlns:a16="http://schemas.microsoft.com/office/drawing/2014/main" id="{0CF50EAE-7000-4528-C6E5-32E3C70CB143}"/>
              </a:ext>
            </a:extLst>
          </p:cNvPr>
          <p:cNvSpPr>
            <a:spLocks noChangeAspect="1"/>
          </p:cNvSpPr>
          <p:nvPr/>
        </p:nvSpPr>
        <p:spPr>
          <a:xfrm>
            <a:off x="1935957" y="5181356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Powerful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prompting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11" name="Zeshoek 10">
            <a:hlinkClick r:id="rId5"/>
            <a:extLst>
              <a:ext uri="{FF2B5EF4-FFF2-40B4-BE49-F238E27FC236}">
                <a16:creationId xmlns:a16="http://schemas.microsoft.com/office/drawing/2014/main" id="{24F6696A-A795-BB51-F00C-2F3695FE52BC}"/>
              </a:ext>
            </a:extLst>
          </p:cNvPr>
          <p:cNvSpPr>
            <a:spLocks noChangeAspect="1"/>
          </p:cNvSpPr>
          <p:nvPr/>
        </p:nvSpPr>
        <p:spPr>
          <a:xfrm>
            <a:off x="338328" y="4282600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Prompting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beginners</a:t>
            </a:r>
          </a:p>
        </p:txBody>
      </p:sp>
      <p:pic>
        <p:nvPicPr>
          <p:cNvPr id="46" name="Graphic 45" descr="Studentenbaret bij afstuderen silhouet">
            <a:extLst>
              <a:ext uri="{FF2B5EF4-FFF2-40B4-BE49-F238E27FC236}">
                <a16:creationId xmlns:a16="http://schemas.microsoft.com/office/drawing/2014/main" id="{3C3AD326-CCCB-C307-5898-63BC6F610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22378" y="1692542"/>
            <a:ext cx="711995" cy="711995"/>
          </a:xfrm>
          <a:prstGeom prst="rect">
            <a:avLst/>
          </a:prstGeom>
        </p:spPr>
      </p:pic>
      <p:pic>
        <p:nvPicPr>
          <p:cNvPr id="48" name="Graphic 47" descr="Open boek silhouet">
            <a:extLst>
              <a:ext uri="{FF2B5EF4-FFF2-40B4-BE49-F238E27FC236}">
                <a16:creationId xmlns:a16="http://schemas.microsoft.com/office/drawing/2014/main" id="{1EF97140-67DD-D894-7E16-7D9E91888B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20708" y="3533231"/>
            <a:ext cx="713665" cy="713665"/>
          </a:xfrm>
          <a:prstGeom prst="rect">
            <a:avLst/>
          </a:prstGeom>
        </p:spPr>
      </p:pic>
      <p:pic>
        <p:nvPicPr>
          <p:cNvPr id="50" name="Graphic 49" descr="Denkwolkje silhouet">
            <a:extLst>
              <a:ext uri="{FF2B5EF4-FFF2-40B4-BE49-F238E27FC236}">
                <a16:creationId xmlns:a16="http://schemas.microsoft.com/office/drawing/2014/main" id="{E84CBB36-C434-F1F6-CA02-961BC76446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4747" y="4380552"/>
            <a:ext cx="711995" cy="711995"/>
          </a:xfrm>
          <a:prstGeom prst="rect">
            <a:avLst/>
          </a:prstGeom>
        </p:spPr>
      </p:pic>
      <p:pic>
        <p:nvPicPr>
          <p:cNvPr id="52" name="Graphic 51" descr="Toverstaf auto met effen opvulling">
            <a:extLst>
              <a:ext uri="{FF2B5EF4-FFF2-40B4-BE49-F238E27FC236}">
                <a16:creationId xmlns:a16="http://schemas.microsoft.com/office/drawing/2014/main" id="{41C81BEF-9A21-6291-37B3-D8A37B9B28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20708" y="5279308"/>
            <a:ext cx="711995" cy="711995"/>
          </a:xfrm>
          <a:prstGeom prst="rect">
            <a:avLst/>
          </a:prstGeom>
        </p:spPr>
      </p:pic>
      <p:sp>
        <p:nvSpPr>
          <p:cNvPr id="36" name="Zeshoek 35">
            <a:extLst>
              <a:ext uri="{FF2B5EF4-FFF2-40B4-BE49-F238E27FC236}">
                <a16:creationId xmlns:a16="http://schemas.microsoft.com/office/drawing/2014/main" id="{AA3552D4-A56A-2927-D4AE-3A464BE5A003}"/>
              </a:ext>
            </a:extLst>
          </p:cNvPr>
          <p:cNvSpPr>
            <a:spLocks noChangeAspect="1"/>
          </p:cNvSpPr>
          <p:nvPr/>
        </p:nvSpPr>
        <p:spPr>
          <a:xfrm>
            <a:off x="336540" y="2538193"/>
            <a:ext cx="1884835" cy="1619895"/>
          </a:xfrm>
          <a:prstGeom prst="hexagon">
            <a:avLst/>
          </a:prstGeom>
          <a:solidFill>
            <a:srgbClr val="4FAF48"/>
          </a:solidFill>
          <a:ln>
            <a:solidFill>
              <a:srgbClr val="4FA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KNOWLEDGE &amp; SKILLS</a:t>
            </a:r>
          </a:p>
        </p:txBody>
      </p:sp>
      <p:sp>
        <p:nvSpPr>
          <p:cNvPr id="3" name="Zeshoek 2">
            <a:extLst>
              <a:ext uri="{FF2B5EF4-FFF2-40B4-BE49-F238E27FC236}">
                <a16:creationId xmlns:a16="http://schemas.microsoft.com/office/drawing/2014/main" id="{30DCFFA2-C739-DB56-13E4-FB59BE3F3085}"/>
              </a:ext>
            </a:extLst>
          </p:cNvPr>
          <p:cNvSpPr>
            <a:spLocks noChangeAspect="1"/>
          </p:cNvSpPr>
          <p:nvPr/>
        </p:nvSpPr>
        <p:spPr>
          <a:xfrm>
            <a:off x="3524362" y="2594522"/>
            <a:ext cx="1884835" cy="1619895"/>
          </a:xfrm>
          <a:prstGeom prst="hexagon">
            <a:avLst/>
          </a:prstGeom>
          <a:solidFill>
            <a:srgbClr val="0077B2"/>
          </a:solidFill>
          <a:ln>
            <a:solidFill>
              <a:srgbClr val="0080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CORE CONCEPTS</a:t>
            </a:r>
          </a:p>
        </p:txBody>
      </p:sp>
      <p:sp>
        <p:nvSpPr>
          <p:cNvPr id="8" name="Zeshoek 7">
            <a:hlinkClick r:id="rId10"/>
            <a:extLst>
              <a:ext uri="{FF2B5EF4-FFF2-40B4-BE49-F238E27FC236}">
                <a16:creationId xmlns:a16="http://schemas.microsoft.com/office/drawing/2014/main" id="{6A3E5E1F-593A-C451-7440-9BA8E1DFF6F3}"/>
              </a:ext>
            </a:extLst>
          </p:cNvPr>
          <p:cNvSpPr>
            <a:spLocks noChangeAspect="1"/>
          </p:cNvSpPr>
          <p:nvPr/>
        </p:nvSpPr>
        <p:spPr>
          <a:xfrm>
            <a:off x="3533586" y="882594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learning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14" name="Graphic 13" descr="Open boek silhouet">
            <a:extLst>
              <a:ext uri="{FF2B5EF4-FFF2-40B4-BE49-F238E27FC236}">
                <a16:creationId xmlns:a16="http://schemas.microsoft.com/office/drawing/2014/main" id="{18B1CE15-E5B5-5D16-D721-411673EBDA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5444" y="985985"/>
            <a:ext cx="706556" cy="706556"/>
          </a:xfrm>
          <a:prstGeom prst="rect">
            <a:avLst/>
          </a:prstGeom>
        </p:spPr>
      </p:pic>
      <p:sp>
        <p:nvSpPr>
          <p:cNvPr id="26" name="Zeshoek 25">
            <a:hlinkClick r:id="rId11"/>
            <a:extLst>
              <a:ext uri="{FF2B5EF4-FFF2-40B4-BE49-F238E27FC236}">
                <a16:creationId xmlns:a16="http://schemas.microsoft.com/office/drawing/2014/main" id="{A3EC066F-585E-2E13-DEBA-DBCA576D358C}"/>
              </a:ext>
            </a:extLst>
          </p:cNvPr>
          <p:cNvSpPr>
            <a:spLocks noChangeAspect="1"/>
          </p:cNvSpPr>
          <p:nvPr/>
        </p:nvSpPr>
        <p:spPr>
          <a:xfrm>
            <a:off x="5131217" y="1771314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academic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integrity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0" name="Graphic 29" descr="Weegschalen van gerechtigheid silhouet">
            <a:extLst>
              <a:ext uri="{FF2B5EF4-FFF2-40B4-BE49-F238E27FC236}">
                <a16:creationId xmlns:a16="http://schemas.microsoft.com/office/drawing/2014/main" id="{985CB951-C1BE-FB59-B10F-3F2B1DDB48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9882" y="1808358"/>
            <a:ext cx="706556" cy="706556"/>
          </a:xfrm>
          <a:prstGeom prst="rect">
            <a:avLst/>
          </a:prstGeom>
        </p:spPr>
      </p:pic>
      <p:sp>
        <p:nvSpPr>
          <p:cNvPr id="35" name="Zeshoek 34">
            <a:hlinkClick r:id="rId13"/>
            <a:extLst>
              <a:ext uri="{FF2B5EF4-FFF2-40B4-BE49-F238E27FC236}">
                <a16:creationId xmlns:a16="http://schemas.microsoft.com/office/drawing/2014/main" id="{C827150F-06FE-7E02-C285-E5683E86AF35}"/>
              </a:ext>
            </a:extLst>
          </p:cNvPr>
          <p:cNvSpPr>
            <a:spLocks noChangeAspect="1"/>
          </p:cNvSpPr>
          <p:nvPr/>
        </p:nvSpPr>
        <p:spPr>
          <a:xfrm>
            <a:off x="5131217" y="3515721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assessment</a:t>
            </a:r>
          </a:p>
        </p:txBody>
      </p:sp>
      <p:pic>
        <p:nvPicPr>
          <p:cNvPr id="38" name="Graphic 37" descr="Klembord met vinkjes silhouet">
            <a:extLst>
              <a:ext uri="{FF2B5EF4-FFF2-40B4-BE49-F238E27FC236}">
                <a16:creationId xmlns:a16="http://schemas.microsoft.com/office/drawing/2014/main" id="{DCCE15E6-4BB4-CF1F-26AA-D33DC5FAEC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69625" y="3638345"/>
            <a:ext cx="608018" cy="608018"/>
          </a:xfrm>
          <a:prstGeom prst="rect">
            <a:avLst/>
          </a:prstGeom>
        </p:spPr>
      </p:pic>
      <p:sp>
        <p:nvSpPr>
          <p:cNvPr id="40" name="Zeshoek 39">
            <a:hlinkClick r:id="rId15"/>
            <a:extLst>
              <a:ext uri="{FF2B5EF4-FFF2-40B4-BE49-F238E27FC236}">
                <a16:creationId xmlns:a16="http://schemas.microsoft.com/office/drawing/2014/main" id="{513CE58C-80AA-81B7-2840-7B30758D5D95}"/>
              </a:ext>
            </a:extLst>
          </p:cNvPr>
          <p:cNvSpPr>
            <a:spLocks noChangeAspect="1"/>
          </p:cNvSpPr>
          <p:nvPr/>
        </p:nvSpPr>
        <p:spPr>
          <a:xfrm>
            <a:off x="3530248" y="4371408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Using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educational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design</a:t>
            </a:r>
          </a:p>
        </p:txBody>
      </p:sp>
      <p:pic>
        <p:nvPicPr>
          <p:cNvPr id="42" name="Graphic 41" descr="Potlood silhouet">
            <a:extLst>
              <a:ext uri="{FF2B5EF4-FFF2-40B4-BE49-F238E27FC236}">
                <a16:creationId xmlns:a16="http://schemas.microsoft.com/office/drawing/2014/main" id="{BE0F9921-F130-3FB0-08A2-DC193D6ECA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24365" y="4463441"/>
            <a:ext cx="585672" cy="585672"/>
          </a:xfrm>
          <a:prstGeom prst="rect">
            <a:avLst/>
          </a:prstGeom>
        </p:spPr>
      </p:pic>
      <p:sp>
        <p:nvSpPr>
          <p:cNvPr id="44" name="Zeshoek 43">
            <a:hlinkClick r:id="rId17"/>
            <a:extLst>
              <a:ext uri="{FF2B5EF4-FFF2-40B4-BE49-F238E27FC236}">
                <a16:creationId xmlns:a16="http://schemas.microsoft.com/office/drawing/2014/main" id="{03DFFD8F-DF7B-9CCB-D6E5-978F760B1C56}"/>
              </a:ext>
            </a:extLst>
          </p:cNvPr>
          <p:cNvSpPr>
            <a:spLocks noChangeAspect="1"/>
          </p:cNvSpPr>
          <p:nvPr/>
        </p:nvSpPr>
        <p:spPr>
          <a:xfrm>
            <a:off x="5131217" y="26907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Can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use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feedback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grading</a:t>
            </a:r>
            <a:r>
              <a:rPr lang="nl-NL" sz="1100">
                <a:solidFill>
                  <a:schemeClr val="tx1"/>
                </a:solidFill>
                <a:latin typeface="Aptos Display" panose="020B0004020202020204" pitchFamily="34" charset="0"/>
              </a:rPr>
              <a:t>?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47" name="Graphic 46" descr="Denkwolkje silhouet">
            <a:extLst>
              <a:ext uri="{FF2B5EF4-FFF2-40B4-BE49-F238E27FC236}">
                <a16:creationId xmlns:a16="http://schemas.microsoft.com/office/drawing/2014/main" id="{19DEDA8E-73CE-1981-8BC5-42E2D28CAF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1795" y="0"/>
            <a:ext cx="512206" cy="512206"/>
          </a:xfrm>
          <a:prstGeom prst="rect">
            <a:avLst/>
          </a:prstGeom>
        </p:spPr>
      </p:pic>
      <p:pic>
        <p:nvPicPr>
          <p:cNvPr id="51" name="Graphic 50" descr="Gebruiker silhouet">
            <a:extLst>
              <a:ext uri="{FF2B5EF4-FFF2-40B4-BE49-F238E27FC236}">
                <a16:creationId xmlns:a16="http://schemas.microsoft.com/office/drawing/2014/main" id="{2CD659DA-4C41-9417-AFE2-B30111171E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45394" y="134301"/>
            <a:ext cx="682971" cy="682971"/>
          </a:xfrm>
          <a:prstGeom prst="rect">
            <a:avLst/>
          </a:prstGeom>
        </p:spPr>
      </p:pic>
      <p:sp>
        <p:nvSpPr>
          <p:cNvPr id="55" name="Zeshoek 54">
            <a:extLst>
              <a:ext uri="{FF2B5EF4-FFF2-40B4-BE49-F238E27FC236}">
                <a16:creationId xmlns:a16="http://schemas.microsoft.com/office/drawing/2014/main" id="{9654361B-1B87-7EA8-7462-F46E0998C607}"/>
              </a:ext>
            </a:extLst>
          </p:cNvPr>
          <p:cNvSpPr>
            <a:spLocks noChangeAspect="1"/>
          </p:cNvSpPr>
          <p:nvPr/>
        </p:nvSpPr>
        <p:spPr>
          <a:xfrm>
            <a:off x="6728848" y="2643518"/>
            <a:ext cx="1884835" cy="1619895"/>
          </a:xfrm>
          <a:prstGeom prst="hexagon">
            <a:avLst/>
          </a:prstGeom>
          <a:solidFill>
            <a:srgbClr val="E8692D"/>
          </a:solidFill>
          <a:ln>
            <a:solidFill>
              <a:srgbClr val="E86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DESIGNING &amp; STRENGTHENING EDUCATION</a:t>
            </a:r>
          </a:p>
        </p:txBody>
      </p:sp>
      <p:sp>
        <p:nvSpPr>
          <p:cNvPr id="58" name="Zeshoek 57">
            <a:hlinkClick r:id="rId19"/>
            <a:extLst>
              <a:ext uri="{FF2B5EF4-FFF2-40B4-BE49-F238E27FC236}">
                <a16:creationId xmlns:a16="http://schemas.microsoft.com/office/drawing/2014/main" id="{BAD7397D-0313-3167-B86D-81350A7BA768}"/>
              </a:ext>
            </a:extLst>
          </p:cNvPr>
          <p:cNvSpPr>
            <a:spLocks noChangeAspect="1"/>
          </p:cNvSpPr>
          <p:nvPr/>
        </p:nvSpPr>
        <p:spPr>
          <a:xfrm>
            <a:off x="6728844" y="899111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Can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use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retrieve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process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information?</a:t>
            </a:r>
          </a:p>
        </p:txBody>
      </p:sp>
      <p:pic>
        <p:nvPicPr>
          <p:cNvPr id="61" name="Graphic 60" descr="Vergrootglas silhouet">
            <a:extLst>
              <a:ext uri="{FF2B5EF4-FFF2-40B4-BE49-F238E27FC236}">
                <a16:creationId xmlns:a16="http://schemas.microsoft.com/office/drawing/2014/main" id="{36D496C7-C507-1F37-C0B1-C5C1507CEE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91376" y="910787"/>
            <a:ext cx="559768" cy="559768"/>
          </a:xfrm>
          <a:prstGeom prst="rect">
            <a:avLst/>
          </a:prstGeom>
        </p:spPr>
      </p:pic>
      <p:sp>
        <p:nvSpPr>
          <p:cNvPr id="65" name="Zeshoek 64">
            <a:hlinkClick r:id="rId21"/>
            <a:extLst>
              <a:ext uri="{FF2B5EF4-FFF2-40B4-BE49-F238E27FC236}">
                <a16:creationId xmlns:a16="http://schemas.microsoft.com/office/drawing/2014/main" id="{4FC95CEA-13AE-4A57-F189-4FCB855268C9}"/>
              </a:ext>
            </a:extLst>
          </p:cNvPr>
          <p:cNvSpPr>
            <a:spLocks noChangeAspect="1"/>
          </p:cNvSpPr>
          <p:nvPr/>
        </p:nvSpPr>
        <p:spPr>
          <a:xfrm>
            <a:off x="8326475" y="1771314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Bring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your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teaching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life: 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roleplay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67" name="Graphic 66" descr="Gebruiker silhouet">
            <a:extLst>
              <a:ext uri="{FF2B5EF4-FFF2-40B4-BE49-F238E27FC236}">
                <a16:creationId xmlns:a16="http://schemas.microsoft.com/office/drawing/2014/main" id="{D9842F51-6919-3352-2880-EC5035DF54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43049" y="1886956"/>
            <a:ext cx="682971" cy="682971"/>
          </a:xfrm>
          <a:prstGeom prst="rect">
            <a:avLst/>
          </a:prstGeom>
        </p:spPr>
      </p:pic>
      <p:pic>
        <p:nvPicPr>
          <p:cNvPr id="73" name="Graphic 72" descr="Gebruiker silhouet">
            <a:extLst>
              <a:ext uri="{FF2B5EF4-FFF2-40B4-BE49-F238E27FC236}">
                <a16:creationId xmlns:a16="http://schemas.microsoft.com/office/drawing/2014/main" id="{7D30D0D4-FDE2-9CA6-8624-D7D263EF15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65522" y="1782990"/>
            <a:ext cx="482826" cy="482826"/>
          </a:xfrm>
          <a:prstGeom prst="rect">
            <a:avLst/>
          </a:prstGeom>
        </p:spPr>
      </p:pic>
      <p:pic>
        <p:nvPicPr>
          <p:cNvPr id="79" name="Graphic 78" descr="Pijl-rechts silhouet">
            <a:extLst>
              <a:ext uri="{FF2B5EF4-FFF2-40B4-BE49-F238E27FC236}">
                <a16:creationId xmlns:a16="http://schemas.microsoft.com/office/drawing/2014/main" id="{8AF2116D-D452-BBC5-9BB1-BC018D9E4B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322108" y="2198915"/>
            <a:ext cx="361278" cy="361278"/>
          </a:xfrm>
          <a:prstGeom prst="rect">
            <a:avLst/>
          </a:prstGeom>
        </p:spPr>
      </p:pic>
      <p:sp>
        <p:nvSpPr>
          <p:cNvPr id="81" name="Zeshoek 80">
            <a:hlinkClick r:id="rId23"/>
            <a:extLst>
              <a:ext uri="{FF2B5EF4-FFF2-40B4-BE49-F238E27FC236}">
                <a16:creationId xmlns:a16="http://schemas.microsoft.com/office/drawing/2014/main" id="{C128988D-3884-2E5B-E537-6910B99259B9}"/>
              </a:ext>
            </a:extLst>
          </p:cNvPr>
          <p:cNvSpPr>
            <a:spLocks noChangeAspect="1"/>
          </p:cNvSpPr>
          <p:nvPr/>
        </p:nvSpPr>
        <p:spPr>
          <a:xfrm>
            <a:off x="8323104" y="3515721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Powerful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teaching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with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Socratic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bots, quiz bots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debate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bots</a:t>
            </a:r>
          </a:p>
        </p:txBody>
      </p:sp>
      <p:pic>
        <p:nvPicPr>
          <p:cNvPr id="84" name="Graphic 83" descr="Robot silhouet">
            <a:extLst>
              <a:ext uri="{FF2B5EF4-FFF2-40B4-BE49-F238E27FC236}">
                <a16:creationId xmlns:a16="http://schemas.microsoft.com/office/drawing/2014/main" id="{088F334E-45C1-EF46-9776-51A9F98341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924035" y="3529156"/>
            <a:ext cx="682971" cy="682971"/>
          </a:xfrm>
          <a:prstGeom prst="rect">
            <a:avLst/>
          </a:prstGeom>
        </p:spPr>
      </p:pic>
      <p:sp>
        <p:nvSpPr>
          <p:cNvPr id="86" name="Zeshoek 85">
            <a:hlinkClick r:id="rId25"/>
            <a:extLst>
              <a:ext uri="{FF2B5EF4-FFF2-40B4-BE49-F238E27FC236}">
                <a16:creationId xmlns:a16="http://schemas.microsoft.com/office/drawing/2014/main" id="{48EDAADC-1AE3-7C96-B727-7C85C10FD15B}"/>
              </a:ext>
            </a:extLst>
          </p:cNvPr>
          <p:cNvSpPr>
            <a:spLocks noChangeAspect="1"/>
          </p:cNvSpPr>
          <p:nvPr/>
        </p:nvSpPr>
        <p:spPr>
          <a:xfrm>
            <a:off x="6728844" y="4386172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LLMs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technical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applications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88" name="Graphic 87" descr="Tandwiel silhouet">
            <a:extLst>
              <a:ext uri="{FF2B5EF4-FFF2-40B4-BE49-F238E27FC236}">
                <a16:creationId xmlns:a16="http://schemas.microsoft.com/office/drawing/2014/main" id="{5D101CA3-FFB5-24E6-236E-E58A7DE84C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318622" y="4435779"/>
            <a:ext cx="682970" cy="682970"/>
          </a:xfrm>
          <a:prstGeom prst="rect">
            <a:avLst/>
          </a:prstGeom>
        </p:spPr>
      </p:pic>
      <p:sp>
        <p:nvSpPr>
          <p:cNvPr id="90" name="Zeshoek 89">
            <a:extLst>
              <a:ext uri="{FF2B5EF4-FFF2-40B4-BE49-F238E27FC236}">
                <a16:creationId xmlns:a16="http://schemas.microsoft.com/office/drawing/2014/main" id="{F6C4F52E-0C35-DA73-819A-650A7D1C2BD0}"/>
              </a:ext>
            </a:extLst>
          </p:cNvPr>
          <p:cNvSpPr>
            <a:spLocks noChangeAspect="1"/>
          </p:cNvSpPr>
          <p:nvPr/>
        </p:nvSpPr>
        <p:spPr>
          <a:xfrm>
            <a:off x="9924106" y="2638789"/>
            <a:ext cx="1884835" cy="1619895"/>
          </a:xfrm>
          <a:prstGeom prst="hexagon">
            <a:avLst/>
          </a:prstGeom>
          <a:solidFill>
            <a:srgbClr val="8E4DA4"/>
          </a:solidFill>
          <a:ln>
            <a:solidFill>
              <a:srgbClr val="8E4D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70" b="1" dirty="0">
                <a:latin typeface="Aptos Display" panose="020B0004020202020204" pitchFamily="34" charset="0"/>
              </a:rPr>
              <a:t>BROAD &amp; SOCIETAL IMPACT</a:t>
            </a:r>
          </a:p>
        </p:txBody>
      </p:sp>
      <p:sp>
        <p:nvSpPr>
          <p:cNvPr id="92" name="Zeshoek 91">
            <a:hlinkClick r:id="rId27"/>
            <a:extLst>
              <a:ext uri="{FF2B5EF4-FFF2-40B4-BE49-F238E27FC236}">
                <a16:creationId xmlns:a16="http://schemas.microsoft.com/office/drawing/2014/main" id="{4D7C39AF-F69A-95F3-5AE7-8B91A007A5B8}"/>
              </a:ext>
            </a:extLst>
          </p:cNvPr>
          <p:cNvSpPr>
            <a:spLocks noChangeAspect="1"/>
          </p:cNvSpPr>
          <p:nvPr/>
        </p:nvSpPr>
        <p:spPr>
          <a:xfrm>
            <a:off x="9924102" y="899111"/>
            <a:ext cx="1884835" cy="1619895"/>
          </a:xfrm>
          <a:prstGeom prst="hexagon">
            <a:avLst/>
          </a:prstGeom>
          <a:solidFill>
            <a:srgbClr val="DDC6EE"/>
          </a:solidFill>
          <a:ln>
            <a:solidFill>
              <a:srgbClr val="DD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Environmental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94" name="Graphic 93" descr="Blad silhouet">
            <a:extLst>
              <a:ext uri="{FF2B5EF4-FFF2-40B4-BE49-F238E27FC236}">
                <a16:creationId xmlns:a16="http://schemas.microsoft.com/office/drawing/2014/main" id="{8676087B-841D-93F0-27DB-6E61E77B86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540304" y="1024179"/>
            <a:ext cx="652429" cy="652429"/>
          </a:xfrm>
          <a:prstGeom prst="rect">
            <a:avLst/>
          </a:prstGeom>
        </p:spPr>
      </p:pic>
      <p:sp>
        <p:nvSpPr>
          <p:cNvPr id="96" name="Zeshoek 95">
            <a:hlinkClick r:id="rId29"/>
            <a:extLst>
              <a:ext uri="{FF2B5EF4-FFF2-40B4-BE49-F238E27FC236}">
                <a16:creationId xmlns:a16="http://schemas.microsoft.com/office/drawing/2014/main" id="{6E687E48-576C-AA9F-DE45-51171136246E}"/>
              </a:ext>
            </a:extLst>
          </p:cNvPr>
          <p:cNvSpPr>
            <a:spLocks noChangeAspect="1"/>
          </p:cNvSpPr>
          <p:nvPr/>
        </p:nvSpPr>
        <p:spPr>
          <a:xfrm>
            <a:off x="9920731" y="4393219"/>
            <a:ext cx="1884835" cy="1619895"/>
          </a:xfrm>
          <a:prstGeom prst="hexagon">
            <a:avLst/>
          </a:prstGeom>
          <a:solidFill>
            <a:srgbClr val="DDC6EE"/>
          </a:solidFill>
          <a:ln>
            <a:solidFill>
              <a:srgbClr val="DD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Societal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98" name="Graphic 97" descr="Bol silhouet">
            <a:extLst>
              <a:ext uri="{FF2B5EF4-FFF2-40B4-BE49-F238E27FC236}">
                <a16:creationId xmlns:a16="http://schemas.microsoft.com/office/drawing/2014/main" id="{1090A04A-6A55-16D1-2BD5-42611DE60A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535759" y="4468524"/>
            <a:ext cx="652429" cy="65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2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273B3-DD9A-E72C-75BD-5992E0C98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eshoek 4">
            <a:hlinkClick r:id="rId2"/>
            <a:extLst>
              <a:ext uri="{FF2B5EF4-FFF2-40B4-BE49-F238E27FC236}">
                <a16:creationId xmlns:a16="http://schemas.microsoft.com/office/drawing/2014/main" id="{B1AD9787-3E62-DEF5-41D8-9519A324D20B}"/>
              </a:ext>
            </a:extLst>
          </p:cNvPr>
          <p:cNvSpPr>
            <a:spLocks noChangeAspect="1"/>
          </p:cNvSpPr>
          <p:nvPr/>
        </p:nvSpPr>
        <p:spPr>
          <a:xfrm>
            <a:off x="1885159" y="1717943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literacy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among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students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: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what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teachers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need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know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20" name="Zeshoek 6">
            <a:hlinkClick r:id="rId3"/>
            <a:extLst>
              <a:ext uri="{FF2B5EF4-FFF2-40B4-BE49-F238E27FC236}">
                <a16:creationId xmlns:a16="http://schemas.microsoft.com/office/drawing/2014/main" id="{EEE6E1D2-A192-FA2A-0587-7805A6414CD7}"/>
              </a:ext>
            </a:extLst>
          </p:cNvPr>
          <p:cNvSpPr>
            <a:spLocks noChangeAspect="1"/>
          </p:cNvSpPr>
          <p:nvPr/>
        </p:nvSpPr>
        <p:spPr>
          <a:xfrm>
            <a:off x="1885157" y="3462350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&amp; 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literacy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teachers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: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introduction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21" name="Zeshoek 8">
            <a:hlinkClick r:id="rId4"/>
            <a:extLst>
              <a:ext uri="{FF2B5EF4-FFF2-40B4-BE49-F238E27FC236}">
                <a16:creationId xmlns:a16="http://schemas.microsoft.com/office/drawing/2014/main" id="{2E9B3646-6311-0350-5E2C-B4189487F3CC}"/>
              </a:ext>
            </a:extLst>
          </p:cNvPr>
          <p:cNvSpPr>
            <a:spLocks noChangeAspect="1"/>
          </p:cNvSpPr>
          <p:nvPr/>
        </p:nvSpPr>
        <p:spPr>
          <a:xfrm>
            <a:off x="1885157" y="5206757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Powerful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prompting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22" name="Zeshoek 10">
            <a:hlinkClick r:id="rId5"/>
            <a:extLst>
              <a:ext uri="{FF2B5EF4-FFF2-40B4-BE49-F238E27FC236}">
                <a16:creationId xmlns:a16="http://schemas.microsoft.com/office/drawing/2014/main" id="{9AFA4D2C-0571-3612-64BE-836A7249866F}"/>
              </a:ext>
            </a:extLst>
          </p:cNvPr>
          <p:cNvSpPr>
            <a:spLocks noChangeAspect="1"/>
          </p:cNvSpPr>
          <p:nvPr/>
        </p:nvSpPr>
        <p:spPr>
          <a:xfrm>
            <a:off x="287528" y="4308001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Prompting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beginners</a:t>
            </a:r>
          </a:p>
        </p:txBody>
      </p:sp>
      <p:pic>
        <p:nvPicPr>
          <p:cNvPr id="23" name="Graphic 22" descr="Studentenbaret bij afstuderen silhouet">
            <a:extLst>
              <a:ext uri="{FF2B5EF4-FFF2-40B4-BE49-F238E27FC236}">
                <a16:creationId xmlns:a16="http://schemas.microsoft.com/office/drawing/2014/main" id="{DC718584-FA5C-CA6E-BB69-BA05EA4958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1578" y="1717943"/>
            <a:ext cx="711995" cy="711995"/>
          </a:xfrm>
          <a:prstGeom prst="rect">
            <a:avLst/>
          </a:prstGeom>
        </p:spPr>
      </p:pic>
      <p:pic>
        <p:nvPicPr>
          <p:cNvPr id="24" name="Graphic 23" descr="Open boek silhouet">
            <a:extLst>
              <a:ext uri="{FF2B5EF4-FFF2-40B4-BE49-F238E27FC236}">
                <a16:creationId xmlns:a16="http://schemas.microsoft.com/office/drawing/2014/main" id="{3BD919A6-9D33-7EEE-0AE8-74784B3900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69908" y="3558632"/>
            <a:ext cx="713665" cy="713665"/>
          </a:xfrm>
          <a:prstGeom prst="rect">
            <a:avLst/>
          </a:prstGeom>
        </p:spPr>
      </p:pic>
      <p:pic>
        <p:nvPicPr>
          <p:cNvPr id="25" name="Graphic 24" descr="Denkwolkje silhouet">
            <a:extLst>
              <a:ext uri="{FF2B5EF4-FFF2-40B4-BE49-F238E27FC236}">
                <a16:creationId xmlns:a16="http://schemas.microsoft.com/office/drawing/2014/main" id="{AC6517D4-6D45-2E0E-479F-65AE6CC601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3947" y="4405953"/>
            <a:ext cx="711995" cy="711995"/>
          </a:xfrm>
          <a:prstGeom prst="rect">
            <a:avLst/>
          </a:prstGeom>
        </p:spPr>
      </p:pic>
      <p:pic>
        <p:nvPicPr>
          <p:cNvPr id="26" name="Graphic 25" descr="Toverstaf auto met effen opvulling">
            <a:extLst>
              <a:ext uri="{FF2B5EF4-FFF2-40B4-BE49-F238E27FC236}">
                <a16:creationId xmlns:a16="http://schemas.microsoft.com/office/drawing/2014/main" id="{A3B0E3C8-6A95-9269-91DA-864B391EE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9908" y="5304709"/>
            <a:ext cx="711995" cy="711995"/>
          </a:xfrm>
          <a:prstGeom prst="rect">
            <a:avLst/>
          </a:prstGeom>
        </p:spPr>
      </p:pic>
      <p:sp>
        <p:nvSpPr>
          <p:cNvPr id="27" name="Zeshoek 35">
            <a:extLst>
              <a:ext uri="{FF2B5EF4-FFF2-40B4-BE49-F238E27FC236}">
                <a16:creationId xmlns:a16="http://schemas.microsoft.com/office/drawing/2014/main" id="{0A4DD73B-F181-84B0-F778-F364AE51F4D8}"/>
              </a:ext>
            </a:extLst>
          </p:cNvPr>
          <p:cNvSpPr>
            <a:spLocks noChangeAspect="1"/>
          </p:cNvSpPr>
          <p:nvPr/>
        </p:nvSpPr>
        <p:spPr>
          <a:xfrm>
            <a:off x="285740" y="2563594"/>
            <a:ext cx="1884835" cy="1619895"/>
          </a:xfrm>
          <a:prstGeom prst="hexagon">
            <a:avLst/>
          </a:prstGeom>
          <a:solidFill>
            <a:srgbClr val="4FAF48"/>
          </a:solidFill>
          <a:ln>
            <a:solidFill>
              <a:srgbClr val="4FA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KNOWLEDGE &amp; SKILLS</a:t>
            </a:r>
          </a:p>
        </p:txBody>
      </p:sp>
      <p:sp>
        <p:nvSpPr>
          <p:cNvPr id="28" name="Zeshoek 2">
            <a:extLst>
              <a:ext uri="{FF2B5EF4-FFF2-40B4-BE49-F238E27FC236}">
                <a16:creationId xmlns:a16="http://schemas.microsoft.com/office/drawing/2014/main" id="{C1BB390C-5825-9E40-A655-8D1C541DA70C}"/>
              </a:ext>
            </a:extLst>
          </p:cNvPr>
          <p:cNvSpPr>
            <a:spLocks noChangeAspect="1"/>
          </p:cNvSpPr>
          <p:nvPr/>
        </p:nvSpPr>
        <p:spPr>
          <a:xfrm>
            <a:off x="3473562" y="2619923"/>
            <a:ext cx="1884835" cy="1619895"/>
          </a:xfrm>
          <a:prstGeom prst="hexagon">
            <a:avLst/>
          </a:prstGeom>
          <a:solidFill>
            <a:srgbClr val="0077B2"/>
          </a:solidFill>
          <a:ln>
            <a:solidFill>
              <a:srgbClr val="0080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CORE CONCEPTS</a:t>
            </a:r>
          </a:p>
        </p:txBody>
      </p:sp>
      <p:sp>
        <p:nvSpPr>
          <p:cNvPr id="29" name="Zeshoek 7">
            <a:hlinkClick r:id="rId10"/>
            <a:extLst>
              <a:ext uri="{FF2B5EF4-FFF2-40B4-BE49-F238E27FC236}">
                <a16:creationId xmlns:a16="http://schemas.microsoft.com/office/drawing/2014/main" id="{5B86C065-9ECD-DCD3-7538-553EDC78AD2E}"/>
              </a:ext>
            </a:extLst>
          </p:cNvPr>
          <p:cNvSpPr>
            <a:spLocks noChangeAspect="1"/>
          </p:cNvSpPr>
          <p:nvPr/>
        </p:nvSpPr>
        <p:spPr>
          <a:xfrm>
            <a:off x="3482786" y="907995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learning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0" name="Graphic 29" descr="Open boek silhouet">
            <a:extLst>
              <a:ext uri="{FF2B5EF4-FFF2-40B4-BE49-F238E27FC236}">
                <a16:creationId xmlns:a16="http://schemas.microsoft.com/office/drawing/2014/main" id="{D6D197BC-5142-6787-8BEC-E48A7F68E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74644" y="1011386"/>
            <a:ext cx="706556" cy="706556"/>
          </a:xfrm>
          <a:prstGeom prst="rect">
            <a:avLst/>
          </a:prstGeom>
        </p:spPr>
      </p:pic>
      <p:sp>
        <p:nvSpPr>
          <p:cNvPr id="31" name="Zeshoek 25">
            <a:hlinkClick r:id="rId11"/>
            <a:extLst>
              <a:ext uri="{FF2B5EF4-FFF2-40B4-BE49-F238E27FC236}">
                <a16:creationId xmlns:a16="http://schemas.microsoft.com/office/drawing/2014/main" id="{DABA9ED4-70DA-A18E-8DA7-6B96D05780D2}"/>
              </a:ext>
            </a:extLst>
          </p:cNvPr>
          <p:cNvSpPr>
            <a:spLocks noChangeAspect="1"/>
          </p:cNvSpPr>
          <p:nvPr/>
        </p:nvSpPr>
        <p:spPr>
          <a:xfrm>
            <a:off x="5080417" y="1796715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academic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integrity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2" name="Graphic 31" descr="Weegschalen van gerechtigheid silhouet">
            <a:extLst>
              <a:ext uri="{FF2B5EF4-FFF2-40B4-BE49-F238E27FC236}">
                <a16:creationId xmlns:a16="http://schemas.microsoft.com/office/drawing/2014/main" id="{5549DC67-58FF-1C28-797D-4C33C51FD4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79082" y="1833759"/>
            <a:ext cx="706556" cy="706556"/>
          </a:xfrm>
          <a:prstGeom prst="rect">
            <a:avLst/>
          </a:prstGeom>
        </p:spPr>
      </p:pic>
      <p:sp>
        <p:nvSpPr>
          <p:cNvPr id="33" name="Zeshoek 34">
            <a:hlinkClick r:id="rId13"/>
            <a:extLst>
              <a:ext uri="{FF2B5EF4-FFF2-40B4-BE49-F238E27FC236}">
                <a16:creationId xmlns:a16="http://schemas.microsoft.com/office/drawing/2014/main" id="{557D6AC0-F012-4F9B-8215-F6FF9997B5CB}"/>
              </a:ext>
            </a:extLst>
          </p:cNvPr>
          <p:cNvSpPr>
            <a:spLocks noChangeAspect="1"/>
          </p:cNvSpPr>
          <p:nvPr/>
        </p:nvSpPr>
        <p:spPr>
          <a:xfrm>
            <a:off x="5080417" y="3541122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assessment</a:t>
            </a:r>
          </a:p>
        </p:txBody>
      </p:sp>
      <p:pic>
        <p:nvPicPr>
          <p:cNvPr id="34" name="Graphic 33" descr="Klembord met vinkjes silhouet">
            <a:extLst>
              <a:ext uri="{FF2B5EF4-FFF2-40B4-BE49-F238E27FC236}">
                <a16:creationId xmlns:a16="http://schemas.microsoft.com/office/drawing/2014/main" id="{90284858-E902-9003-B026-D402E23792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18825" y="3663746"/>
            <a:ext cx="608018" cy="608018"/>
          </a:xfrm>
          <a:prstGeom prst="rect">
            <a:avLst/>
          </a:prstGeom>
        </p:spPr>
      </p:pic>
      <p:sp>
        <p:nvSpPr>
          <p:cNvPr id="35" name="Zeshoek 39">
            <a:hlinkClick r:id="rId15"/>
            <a:extLst>
              <a:ext uri="{FF2B5EF4-FFF2-40B4-BE49-F238E27FC236}">
                <a16:creationId xmlns:a16="http://schemas.microsoft.com/office/drawing/2014/main" id="{21FBF72F-75A1-2D13-1598-A710F8703D8E}"/>
              </a:ext>
            </a:extLst>
          </p:cNvPr>
          <p:cNvSpPr>
            <a:spLocks noChangeAspect="1"/>
          </p:cNvSpPr>
          <p:nvPr/>
        </p:nvSpPr>
        <p:spPr>
          <a:xfrm>
            <a:off x="3479448" y="4396809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Using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educational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design</a:t>
            </a:r>
          </a:p>
        </p:txBody>
      </p:sp>
      <p:pic>
        <p:nvPicPr>
          <p:cNvPr id="36" name="Graphic 35" descr="Potlood silhouet">
            <a:extLst>
              <a:ext uri="{FF2B5EF4-FFF2-40B4-BE49-F238E27FC236}">
                <a16:creationId xmlns:a16="http://schemas.microsoft.com/office/drawing/2014/main" id="{DD130B51-0B25-E9FD-1027-BEDAA717A7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73565" y="4488842"/>
            <a:ext cx="585672" cy="585672"/>
          </a:xfrm>
          <a:prstGeom prst="rect">
            <a:avLst/>
          </a:prstGeom>
        </p:spPr>
      </p:pic>
      <p:sp>
        <p:nvSpPr>
          <p:cNvPr id="37" name="Zeshoek 43">
            <a:hlinkClick r:id="rId17"/>
            <a:extLst>
              <a:ext uri="{FF2B5EF4-FFF2-40B4-BE49-F238E27FC236}">
                <a16:creationId xmlns:a16="http://schemas.microsoft.com/office/drawing/2014/main" id="{AC639D24-2A80-6596-1540-7C5ED1EEC891}"/>
              </a:ext>
            </a:extLst>
          </p:cNvPr>
          <p:cNvSpPr>
            <a:spLocks noChangeAspect="1"/>
          </p:cNvSpPr>
          <p:nvPr/>
        </p:nvSpPr>
        <p:spPr>
          <a:xfrm>
            <a:off x="5080417" y="52308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Can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use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feedback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grading</a:t>
            </a:r>
            <a:r>
              <a:rPr lang="nl-NL" sz="1100">
                <a:solidFill>
                  <a:schemeClr val="tx1"/>
                </a:solidFill>
                <a:latin typeface="Aptos Display" panose="020B0004020202020204" pitchFamily="34" charset="0"/>
              </a:rPr>
              <a:t>?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8" name="Graphic 37" descr="Denkwolkje silhouet">
            <a:extLst>
              <a:ext uri="{FF2B5EF4-FFF2-40B4-BE49-F238E27FC236}">
                <a16:creationId xmlns:a16="http://schemas.microsoft.com/office/drawing/2014/main" id="{0A961904-EC71-CDC6-A660-E460F84709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0995" y="25401"/>
            <a:ext cx="512206" cy="512206"/>
          </a:xfrm>
          <a:prstGeom prst="rect">
            <a:avLst/>
          </a:prstGeom>
        </p:spPr>
      </p:pic>
      <p:pic>
        <p:nvPicPr>
          <p:cNvPr id="39" name="Graphic 38" descr="Gebruiker silhouet">
            <a:extLst>
              <a:ext uri="{FF2B5EF4-FFF2-40B4-BE49-F238E27FC236}">
                <a16:creationId xmlns:a16="http://schemas.microsoft.com/office/drawing/2014/main" id="{1F2890DF-2648-529A-E633-2EAC86D248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94594" y="159702"/>
            <a:ext cx="682971" cy="682971"/>
          </a:xfrm>
          <a:prstGeom prst="rect">
            <a:avLst/>
          </a:prstGeom>
        </p:spPr>
      </p:pic>
      <p:sp>
        <p:nvSpPr>
          <p:cNvPr id="40" name="Zeshoek 54">
            <a:extLst>
              <a:ext uri="{FF2B5EF4-FFF2-40B4-BE49-F238E27FC236}">
                <a16:creationId xmlns:a16="http://schemas.microsoft.com/office/drawing/2014/main" id="{6A791843-083C-35D0-3B6A-4E6EDA87E5D5}"/>
              </a:ext>
            </a:extLst>
          </p:cNvPr>
          <p:cNvSpPr>
            <a:spLocks noChangeAspect="1"/>
          </p:cNvSpPr>
          <p:nvPr/>
        </p:nvSpPr>
        <p:spPr>
          <a:xfrm>
            <a:off x="6678048" y="2668919"/>
            <a:ext cx="1884835" cy="1619895"/>
          </a:xfrm>
          <a:prstGeom prst="hexagon">
            <a:avLst/>
          </a:prstGeom>
          <a:solidFill>
            <a:srgbClr val="E8692D"/>
          </a:solidFill>
          <a:ln>
            <a:solidFill>
              <a:srgbClr val="E86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DESIGNING &amp; STRENGTHENING EDUCATION</a:t>
            </a:r>
          </a:p>
        </p:txBody>
      </p:sp>
      <p:sp>
        <p:nvSpPr>
          <p:cNvPr id="41" name="Zeshoek 57">
            <a:hlinkClick r:id="rId19"/>
            <a:extLst>
              <a:ext uri="{FF2B5EF4-FFF2-40B4-BE49-F238E27FC236}">
                <a16:creationId xmlns:a16="http://schemas.microsoft.com/office/drawing/2014/main" id="{80AC50CE-0577-FC62-91A1-9CEE2300D365}"/>
              </a:ext>
            </a:extLst>
          </p:cNvPr>
          <p:cNvSpPr>
            <a:spLocks noChangeAspect="1"/>
          </p:cNvSpPr>
          <p:nvPr/>
        </p:nvSpPr>
        <p:spPr>
          <a:xfrm>
            <a:off x="6678044" y="924512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Can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use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retrieve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process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information?</a:t>
            </a:r>
          </a:p>
        </p:txBody>
      </p:sp>
      <p:pic>
        <p:nvPicPr>
          <p:cNvPr id="42" name="Graphic 41" descr="Vergrootglas silhouet">
            <a:extLst>
              <a:ext uri="{FF2B5EF4-FFF2-40B4-BE49-F238E27FC236}">
                <a16:creationId xmlns:a16="http://schemas.microsoft.com/office/drawing/2014/main" id="{F28381D2-7FE4-E3AC-820D-509519E488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40576" y="936188"/>
            <a:ext cx="559768" cy="559768"/>
          </a:xfrm>
          <a:prstGeom prst="rect">
            <a:avLst/>
          </a:prstGeom>
        </p:spPr>
      </p:pic>
      <p:sp>
        <p:nvSpPr>
          <p:cNvPr id="43" name="Zeshoek 64">
            <a:hlinkClick r:id="rId21"/>
            <a:extLst>
              <a:ext uri="{FF2B5EF4-FFF2-40B4-BE49-F238E27FC236}">
                <a16:creationId xmlns:a16="http://schemas.microsoft.com/office/drawing/2014/main" id="{8F2C7977-4E1E-C315-225F-DA5C77F2A6F2}"/>
              </a:ext>
            </a:extLst>
          </p:cNvPr>
          <p:cNvSpPr>
            <a:spLocks noChangeAspect="1"/>
          </p:cNvSpPr>
          <p:nvPr/>
        </p:nvSpPr>
        <p:spPr>
          <a:xfrm>
            <a:off x="8275675" y="1796715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Bring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your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teaching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life: 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roleplay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44" name="Graphic 43" descr="Gebruiker silhouet">
            <a:extLst>
              <a:ext uri="{FF2B5EF4-FFF2-40B4-BE49-F238E27FC236}">
                <a16:creationId xmlns:a16="http://schemas.microsoft.com/office/drawing/2014/main" id="{09E96947-0383-D2EA-DB0E-C9E6AEBE6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92249" y="1912357"/>
            <a:ext cx="682971" cy="682971"/>
          </a:xfrm>
          <a:prstGeom prst="rect">
            <a:avLst/>
          </a:prstGeom>
        </p:spPr>
      </p:pic>
      <p:pic>
        <p:nvPicPr>
          <p:cNvPr id="45" name="Graphic 44" descr="Gebruiker silhouet">
            <a:extLst>
              <a:ext uri="{FF2B5EF4-FFF2-40B4-BE49-F238E27FC236}">
                <a16:creationId xmlns:a16="http://schemas.microsoft.com/office/drawing/2014/main" id="{2492FE39-4E8E-4CCF-B18C-EC976CAEF9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14722" y="1808391"/>
            <a:ext cx="482826" cy="482826"/>
          </a:xfrm>
          <a:prstGeom prst="rect">
            <a:avLst/>
          </a:prstGeom>
        </p:spPr>
      </p:pic>
      <p:pic>
        <p:nvPicPr>
          <p:cNvPr id="46" name="Graphic 45" descr="Pijl-rechts silhouet">
            <a:extLst>
              <a:ext uri="{FF2B5EF4-FFF2-40B4-BE49-F238E27FC236}">
                <a16:creationId xmlns:a16="http://schemas.microsoft.com/office/drawing/2014/main" id="{1322216F-AD5F-0162-F9D6-1D292A47F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271308" y="2224316"/>
            <a:ext cx="361278" cy="361278"/>
          </a:xfrm>
          <a:prstGeom prst="rect">
            <a:avLst/>
          </a:prstGeom>
        </p:spPr>
      </p:pic>
      <p:sp>
        <p:nvSpPr>
          <p:cNvPr id="47" name="Zeshoek 80">
            <a:hlinkClick r:id="rId23"/>
            <a:extLst>
              <a:ext uri="{FF2B5EF4-FFF2-40B4-BE49-F238E27FC236}">
                <a16:creationId xmlns:a16="http://schemas.microsoft.com/office/drawing/2014/main" id="{EE1DF1B8-56DB-F86A-3B28-080EBE8356FE}"/>
              </a:ext>
            </a:extLst>
          </p:cNvPr>
          <p:cNvSpPr>
            <a:spLocks noChangeAspect="1"/>
          </p:cNvSpPr>
          <p:nvPr/>
        </p:nvSpPr>
        <p:spPr>
          <a:xfrm>
            <a:off x="8272304" y="3541122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Powerful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teaching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with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Socratic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bots, quiz bots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debate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bots</a:t>
            </a:r>
          </a:p>
        </p:txBody>
      </p:sp>
      <p:pic>
        <p:nvPicPr>
          <p:cNvPr id="48" name="Graphic 47" descr="Robot silhouet">
            <a:extLst>
              <a:ext uri="{FF2B5EF4-FFF2-40B4-BE49-F238E27FC236}">
                <a16:creationId xmlns:a16="http://schemas.microsoft.com/office/drawing/2014/main" id="{5B8BC0EE-C288-8025-9D6B-77E6AE4877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873235" y="3554557"/>
            <a:ext cx="682971" cy="682971"/>
          </a:xfrm>
          <a:prstGeom prst="rect">
            <a:avLst/>
          </a:prstGeom>
        </p:spPr>
      </p:pic>
      <p:sp>
        <p:nvSpPr>
          <p:cNvPr id="49" name="Zeshoek 85">
            <a:hlinkClick r:id="rId25"/>
            <a:extLst>
              <a:ext uri="{FF2B5EF4-FFF2-40B4-BE49-F238E27FC236}">
                <a16:creationId xmlns:a16="http://schemas.microsoft.com/office/drawing/2014/main" id="{D9090904-1492-057D-D26F-48CB65C3A902}"/>
              </a:ext>
            </a:extLst>
          </p:cNvPr>
          <p:cNvSpPr>
            <a:spLocks noChangeAspect="1"/>
          </p:cNvSpPr>
          <p:nvPr/>
        </p:nvSpPr>
        <p:spPr>
          <a:xfrm>
            <a:off x="6678044" y="4411573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LLMs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technical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applications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50" name="Graphic 49" descr="Tandwiel silhouet">
            <a:extLst>
              <a:ext uri="{FF2B5EF4-FFF2-40B4-BE49-F238E27FC236}">
                <a16:creationId xmlns:a16="http://schemas.microsoft.com/office/drawing/2014/main" id="{6522D6A8-1F09-3174-A436-38C20F7A71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267822" y="4461180"/>
            <a:ext cx="682970" cy="682970"/>
          </a:xfrm>
          <a:prstGeom prst="rect">
            <a:avLst/>
          </a:prstGeom>
        </p:spPr>
      </p:pic>
      <p:sp>
        <p:nvSpPr>
          <p:cNvPr id="51" name="Zeshoek 89">
            <a:extLst>
              <a:ext uri="{FF2B5EF4-FFF2-40B4-BE49-F238E27FC236}">
                <a16:creationId xmlns:a16="http://schemas.microsoft.com/office/drawing/2014/main" id="{8F9EDD9C-E9C0-E578-072D-19CA9B256668}"/>
              </a:ext>
            </a:extLst>
          </p:cNvPr>
          <p:cNvSpPr>
            <a:spLocks noChangeAspect="1"/>
          </p:cNvSpPr>
          <p:nvPr/>
        </p:nvSpPr>
        <p:spPr>
          <a:xfrm>
            <a:off x="9873306" y="2664190"/>
            <a:ext cx="1884835" cy="1619895"/>
          </a:xfrm>
          <a:prstGeom prst="hexagon">
            <a:avLst/>
          </a:prstGeom>
          <a:solidFill>
            <a:srgbClr val="8E4DA4"/>
          </a:solidFill>
          <a:ln>
            <a:solidFill>
              <a:srgbClr val="8E4D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70" b="1" dirty="0">
                <a:latin typeface="Aptos Display" panose="020B0004020202020204" pitchFamily="34" charset="0"/>
              </a:rPr>
              <a:t>BROAD &amp; SOCIETAL IMPACT</a:t>
            </a:r>
          </a:p>
        </p:txBody>
      </p:sp>
      <p:sp>
        <p:nvSpPr>
          <p:cNvPr id="52" name="Zeshoek 91">
            <a:hlinkClick r:id="rId27"/>
            <a:extLst>
              <a:ext uri="{FF2B5EF4-FFF2-40B4-BE49-F238E27FC236}">
                <a16:creationId xmlns:a16="http://schemas.microsoft.com/office/drawing/2014/main" id="{84BF37DD-15A3-D0F3-3E6C-ECF28BA5775C}"/>
              </a:ext>
            </a:extLst>
          </p:cNvPr>
          <p:cNvSpPr>
            <a:spLocks noChangeAspect="1"/>
          </p:cNvSpPr>
          <p:nvPr/>
        </p:nvSpPr>
        <p:spPr>
          <a:xfrm>
            <a:off x="9873302" y="924512"/>
            <a:ext cx="1884835" cy="1619895"/>
          </a:xfrm>
          <a:prstGeom prst="hexagon">
            <a:avLst/>
          </a:prstGeom>
          <a:solidFill>
            <a:srgbClr val="DDC6EE"/>
          </a:solidFill>
          <a:ln>
            <a:solidFill>
              <a:srgbClr val="DD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Environmental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53" name="Graphic 52" descr="Blad silhouet">
            <a:extLst>
              <a:ext uri="{FF2B5EF4-FFF2-40B4-BE49-F238E27FC236}">
                <a16:creationId xmlns:a16="http://schemas.microsoft.com/office/drawing/2014/main" id="{970EFF44-7864-39D0-868A-93D43BF4B7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489504" y="1049580"/>
            <a:ext cx="652429" cy="652429"/>
          </a:xfrm>
          <a:prstGeom prst="rect">
            <a:avLst/>
          </a:prstGeom>
        </p:spPr>
      </p:pic>
      <p:sp>
        <p:nvSpPr>
          <p:cNvPr id="54" name="Zeshoek 95">
            <a:hlinkClick r:id="rId29"/>
            <a:extLst>
              <a:ext uri="{FF2B5EF4-FFF2-40B4-BE49-F238E27FC236}">
                <a16:creationId xmlns:a16="http://schemas.microsoft.com/office/drawing/2014/main" id="{B7483DAB-6912-0549-1730-20B325AD9119}"/>
              </a:ext>
            </a:extLst>
          </p:cNvPr>
          <p:cNvSpPr>
            <a:spLocks noChangeAspect="1"/>
          </p:cNvSpPr>
          <p:nvPr/>
        </p:nvSpPr>
        <p:spPr>
          <a:xfrm>
            <a:off x="9869931" y="4418620"/>
            <a:ext cx="1884835" cy="1619895"/>
          </a:xfrm>
          <a:prstGeom prst="hexagon">
            <a:avLst/>
          </a:prstGeom>
          <a:solidFill>
            <a:srgbClr val="DDC6EE"/>
          </a:solidFill>
          <a:ln>
            <a:solidFill>
              <a:srgbClr val="DD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Societal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55" name="Graphic 54" descr="Bol silhouet">
            <a:extLst>
              <a:ext uri="{FF2B5EF4-FFF2-40B4-BE49-F238E27FC236}">
                <a16:creationId xmlns:a16="http://schemas.microsoft.com/office/drawing/2014/main" id="{F0D6C27F-DFBD-0579-C503-400F9E12A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484959" y="4493925"/>
            <a:ext cx="652429" cy="65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5D2FD-3F0F-1A0E-8F55-B95DD8F7E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127DDD7C-7E40-42A1-BD52-946298AED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13" y="5643562"/>
            <a:ext cx="1214438" cy="1214438"/>
          </a:xfrm>
          <a:prstGeom prst="rect">
            <a:avLst/>
          </a:prstGeom>
        </p:spPr>
      </p:pic>
      <p:sp>
        <p:nvSpPr>
          <p:cNvPr id="7" name="Zeshoek 6">
            <a:extLst>
              <a:ext uri="{FF2B5EF4-FFF2-40B4-BE49-F238E27FC236}">
                <a16:creationId xmlns:a16="http://schemas.microsoft.com/office/drawing/2014/main" id="{C887177E-3501-DB97-F4B5-950508AEDC5D}"/>
              </a:ext>
            </a:extLst>
          </p:cNvPr>
          <p:cNvSpPr/>
          <p:nvPr/>
        </p:nvSpPr>
        <p:spPr>
          <a:xfrm>
            <a:off x="364745" y="876777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8A3849B4-96C9-FEA0-3B03-EFFA693A32CC}"/>
              </a:ext>
            </a:extLst>
          </p:cNvPr>
          <p:cNvSpPr/>
          <p:nvPr/>
        </p:nvSpPr>
        <p:spPr>
          <a:xfrm>
            <a:off x="1237490" y="379341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422780A1-933F-1CBE-7DE7-02C1B83A0F39}"/>
              </a:ext>
            </a:extLst>
          </p:cNvPr>
          <p:cNvSpPr/>
          <p:nvPr/>
        </p:nvSpPr>
        <p:spPr>
          <a:xfrm>
            <a:off x="-508000" y="42325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7317DF9E-D597-D4C2-C9F7-6E589D5AC5FE}"/>
              </a:ext>
            </a:extLst>
          </p:cNvPr>
          <p:cNvSpPr/>
          <p:nvPr/>
        </p:nvSpPr>
        <p:spPr>
          <a:xfrm>
            <a:off x="323090" y="-118096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1760DF3F-A089-880A-BCB7-DD4F26526878}"/>
              </a:ext>
            </a:extLst>
          </p:cNvPr>
          <p:cNvSpPr/>
          <p:nvPr/>
        </p:nvSpPr>
        <p:spPr>
          <a:xfrm>
            <a:off x="-508000" y="2416766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DA8C47C9-7CEE-C302-FF00-7A7091483BE0}"/>
              </a:ext>
            </a:extLst>
          </p:cNvPr>
          <p:cNvSpPr/>
          <p:nvPr/>
        </p:nvSpPr>
        <p:spPr>
          <a:xfrm>
            <a:off x="2108542" y="-15524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E0C04096-8D3A-D4AD-2C45-E6792D754CDA}"/>
              </a:ext>
            </a:extLst>
          </p:cNvPr>
          <p:cNvSpPr/>
          <p:nvPr/>
        </p:nvSpPr>
        <p:spPr>
          <a:xfrm>
            <a:off x="2984340" y="-61553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6B92CE81-D15F-EFF1-E6B0-5FA5865BC8DC}"/>
              </a:ext>
            </a:extLst>
          </p:cNvPr>
          <p:cNvSpPr/>
          <p:nvPr/>
        </p:nvSpPr>
        <p:spPr>
          <a:xfrm>
            <a:off x="1194142" y="-615532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019DEBFC-0337-CD91-0017-8F68E0C8E170}"/>
              </a:ext>
            </a:extLst>
          </p:cNvPr>
          <p:cNvSpPr/>
          <p:nvPr/>
        </p:nvSpPr>
        <p:spPr>
          <a:xfrm>
            <a:off x="-508000" y="1412635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30ED4-943D-B703-698B-1D5D978A3CC6}"/>
              </a:ext>
            </a:extLst>
          </p:cNvPr>
          <p:cNvSpPr txBox="1"/>
          <p:nvPr/>
        </p:nvSpPr>
        <p:spPr>
          <a:xfrm>
            <a:off x="4038942" y="305046"/>
            <a:ext cx="718984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l-NL" sz="2800" b="0" i="0" u="none" strike="noStrike" noProof="0" dirty="0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Programma</a:t>
            </a:r>
          </a:p>
          <a:p>
            <a:pPr marL="342900" indent="-342900" rtl="0"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endParaRPr lang="nl-NL" sz="2800" b="0" noProof="0" dirty="0">
              <a:solidFill>
                <a:schemeClr val="bg1"/>
              </a:solidFill>
              <a:effectLst/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8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Welkom, even voorstellen – EN of NL?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8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Inventariseren wie al wat voor soort ervaringen heeft met studentengebruik van genAI</a:t>
            </a:r>
          </a:p>
          <a:p>
            <a:pPr marL="342900" indent="-342900"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Discussie over UvA-VU Taskforce advies</a:t>
            </a:r>
          </a:p>
          <a:p>
            <a:pPr marL="342900" indent="-342900"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Discussies over de Companion</a:t>
            </a:r>
          </a:p>
          <a:p>
            <a:pPr marL="342900" indent="-342900">
              <a:buFont typeface="+mj-lt"/>
              <a:buAutoNum type="arabicPeriod"/>
            </a:pPr>
            <a:endParaRPr lang="nl-NL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28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Overwegingen/einddiscussie</a:t>
            </a:r>
          </a:p>
          <a:p>
            <a:endParaRPr lang="en-NL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932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7B1B43-6045-6218-AD1B-8B4247B86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248501B8-9172-0177-95D9-F1BEEFFB4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13" y="5643562"/>
            <a:ext cx="1214438" cy="1214438"/>
          </a:xfrm>
          <a:prstGeom prst="rect">
            <a:avLst/>
          </a:prstGeom>
        </p:spPr>
      </p:pic>
      <p:sp>
        <p:nvSpPr>
          <p:cNvPr id="7" name="Zeshoek 6">
            <a:extLst>
              <a:ext uri="{FF2B5EF4-FFF2-40B4-BE49-F238E27FC236}">
                <a16:creationId xmlns:a16="http://schemas.microsoft.com/office/drawing/2014/main" id="{7E769EF9-B048-68B7-361E-66D36B01DF42}"/>
              </a:ext>
            </a:extLst>
          </p:cNvPr>
          <p:cNvSpPr/>
          <p:nvPr/>
        </p:nvSpPr>
        <p:spPr>
          <a:xfrm>
            <a:off x="364745" y="876777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BBC15010-CFC5-CDC8-97A9-F48FA086FC5C}"/>
              </a:ext>
            </a:extLst>
          </p:cNvPr>
          <p:cNvSpPr/>
          <p:nvPr/>
        </p:nvSpPr>
        <p:spPr>
          <a:xfrm>
            <a:off x="1237490" y="379341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B893C206-A19C-B2AB-46EC-43733D5E0170}"/>
              </a:ext>
            </a:extLst>
          </p:cNvPr>
          <p:cNvSpPr/>
          <p:nvPr/>
        </p:nvSpPr>
        <p:spPr>
          <a:xfrm>
            <a:off x="-508000" y="42325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35D91270-BE81-7F97-528F-C60D7E77778D}"/>
              </a:ext>
            </a:extLst>
          </p:cNvPr>
          <p:cNvSpPr/>
          <p:nvPr/>
        </p:nvSpPr>
        <p:spPr>
          <a:xfrm>
            <a:off x="323090" y="-118096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E9D27D89-646A-373E-F6BC-26A553F89766}"/>
              </a:ext>
            </a:extLst>
          </p:cNvPr>
          <p:cNvSpPr/>
          <p:nvPr/>
        </p:nvSpPr>
        <p:spPr>
          <a:xfrm>
            <a:off x="-508000" y="2416766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7C95CF63-B12E-B245-91D1-83F1651BD9F6}"/>
              </a:ext>
            </a:extLst>
          </p:cNvPr>
          <p:cNvSpPr/>
          <p:nvPr/>
        </p:nvSpPr>
        <p:spPr>
          <a:xfrm>
            <a:off x="2108542" y="-15524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25B442A5-BA93-07B3-4433-6B1D4A947EB4}"/>
              </a:ext>
            </a:extLst>
          </p:cNvPr>
          <p:cNvSpPr/>
          <p:nvPr/>
        </p:nvSpPr>
        <p:spPr>
          <a:xfrm>
            <a:off x="2984340" y="-61553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E6280089-59B1-7C88-EA8F-FD2043F5FA45}"/>
              </a:ext>
            </a:extLst>
          </p:cNvPr>
          <p:cNvSpPr/>
          <p:nvPr/>
        </p:nvSpPr>
        <p:spPr>
          <a:xfrm>
            <a:off x="1194142" y="-615532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BFFBD8AE-B752-5926-F45A-1D1CC9989937}"/>
              </a:ext>
            </a:extLst>
          </p:cNvPr>
          <p:cNvSpPr/>
          <p:nvPr/>
        </p:nvSpPr>
        <p:spPr>
          <a:xfrm>
            <a:off x="-508000" y="1412635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103257-EB20-1468-E28C-BA30BA3D8D5E}"/>
              </a:ext>
            </a:extLst>
          </p:cNvPr>
          <p:cNvSpPr txBox="1"/>
          <p:nvPr/>
        </p:nvSpPr>
        <p:spPr>
          <a:xfrm>
            <a:off x="4038942" y="305046"/>
            <a:ext cx="718984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Learning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objectives</a:t>
            </a: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endParaRPr lang="nl-NL" sz="2800" b="0" noProof="0" dirty="0">
              <a:solidFill>
                <a:schemeClr val="bg1"/>
              </a:solidFill>
              <a:effectLst/>
              <a:latin typeface="Bahnschrift" panose="020B0502040204020203" pitchFamily="34" charset="0"/>
            </a:endParaRPr>
          </a:p>
          <a:p>
            <a:pPr marL="514350" indent="-514350">
              <a:buAutoNum type="arabicPeriod"/>
            </a:pPr>
            <a:r>
              <a:rPr lang="en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You can describe and distinguish between key concepts relating to AI.</a:t>
            </a:r>
          </a:p>
          <a:p>
            <a:pPr marL="514350" indent="-514350">
              <a:buAutoNum type="arabicPeriod"/>
            </a:pPr>
            <a:r>
              <a:rPr lang="en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You can explain what AI literacy means for students and explain why AI literacy is relevant to your own teaching practice.</a:t>
            </a:r>
          </a:p>
          <a:p>
            <a:pPr marL="514350" indent="-514350">
              <a:buAutoNum type="arabicPeriod"/>
            </a:pPr>
            <a:r>
              <a:rPr lang="en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You can identify and analyse common misconceptions and concerns surrounding GenAI.</a:t>
            </a:r>
          </a:p>
          <a:p>
            <a:pPr marL="514350" indent="-514350">
              <a:buAutoNum type="arabicPeriod"/>
            </a:pPr>
            <a:r>
              <a:rPr lang="en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You can discuss these concerns with your students in a constructive manner</a:t>
            </a:r>
          </a:p>
          <a:p>
            <a:endParaRPr lang="en-NL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47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FE5650-32FD-2A64-1DD0-E03E5C9BD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2EEBA65-984A-EB5C-A005-734AB24C6662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2055515C-949B-9DE9-4B71-C382DC96292C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9E650AD-E0AD-2312-3F6E-3E0EE84DD8CC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50F93C3-B922-7751-0F55-FEFBC3B83D01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114BB97-1C56-1633-8BE4-0CA9BE12C7B6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BD62A7E0-A886-6F34-03EC-1F2B6E793B52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FD28097-7A76-7731-3E26-6AEE5BB31755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E8A3140-5340-0D4B-77F0-B06A793EB6E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6F7BD0CD-050B-690F-397C-FEF2226A6622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D8905C2C-089E-C254-2CB8-1E3730CF313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DEB606C2-97D9-52DC-4D5A-90FFF78D80B2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05D46DAF-84E5-DA0E-1CD2-02BD18C0C1BB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343183D-2D9C-41E3-913C-797D69C3491B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19EFC0C-F9B3-FA4E-F572-97C7537038AE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A1B455FA-7E5E-E4EC-B8F8-8AECC2F52897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BB6FF3F7-7AC0-79CB-5D25-0C7D7B68CD0A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70FE62A8-C20E-F0F2-5C07-BE6295AF30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First thoughts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7FD22-A3B2-98BA-B4FA-0A13D0156E45}"/>
              </a:ext>
            </a:extLst>
          </p:cNvPr>
          <p:cNvSpPr txBox="1"/>
          <p:nvPr/>
        </p:nvSpPr>
        <p:spPr>
          <a:xfrm>
            <a:off x="2426626" y="2148067"/>
            <a:ext cx="7189845" cy="2636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In pairs: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think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AI Literacy is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should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Make a list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paste 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board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Divide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list in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already</a:t>
            </a:r>
            <a:r>
              <a:rPr lang="nl-NL" sz="1600" b="1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16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6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b="1" dirty="0">
                <a:solidFill>
                  <a:schemeClr val="bg1"/>
                </a:solidFill>
                <a:latin typeface="Bahnschrift" panose="020B0502040204020203" pitchFamily="34" charset="0"/>
              </a:rPr>
              <a:t>do </a:t>
            </a:r>
            <a:r>
              <a:rPr lang="nl-NL" sz="16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16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74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DF689-114D-1782-9EE3-71ECD3C21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9E52A31-8B95-C7A7-E28B-1DC45258DC1E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2E1C3B98-B55C-D8F3-CC6A-37B82A977DC7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096EE9F-A247-BD15-147D-BEB84D498241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EEF55F80-1029-D198-7F89-D44D8C44A2C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416AF3A7-B275-C9E3-5253-B4FFBAB599FB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5B1C15C2-0697-4F11-EB0D-FB8CE0273429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F876ED6A-326F-0BDD-6CFC-604376CDF61D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91DFB26-1B90-A89B-3E3E-8F51B9F02D27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3A1BBB95-FD9A-4984-713E-6E02627CD134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0BD9473E-E832-F1E1-4E25-4BB12091FDE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6D01FA2C-A5D6-AF57-C42D-9816AA1A666F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412254B3-94E1-7F73-582F-E1CDDCFE0232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4021F507-AA26-DA27-3E3D-991367E9D420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71F1126-5965-ED05-CBA4-8B9FFF12F04C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4D45A495-BF6F-337C-C57A-3DA295E1125F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E81F98DB-69B2-5D7A-423C-9BE23BFD3EA9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EED1C82-5A57-13B2-5657-5C2BB3811A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22DB03-B4A1-94FE-D421-97C889CECFA5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I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am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 digital native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</a:t>
            </a:r>
          </a:p>
        </p:txBody>
      </p:sp>
    </p:spTree>
    <p:extLst>
      <p:ext uri="{BB962C8B-B14F-4D97-AF65-F5344CB8AC3E}">
        <p14:creationId xmlns:p14="http://schemas.microsoft.com/office/powerpoint/2010/main" val="2928198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959246-DDBF-3DC5-1E21-1CAB2C220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E49C61F-DE82-729D-498A-40DC2FCB9C8C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C0226BE6-8175-9883-2B45-C0C78C2F827C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61CC5DF-4CDB-AF6E-C449-918890410D17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22F5DA3-EAB6-C9B8-6454-648DC298692A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475DC5A-6822-DB5B-EBBF-718C590D1C8F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F2C2E17B-6F71-713C-28F3-D8AB7AF52024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B78E8B19-363E-F043-38E7-853EF39C1EB6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5AD8F47A-F43E-D406-1CCF-D23B11026812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0A3559D1-3A24-4287-58AB-4BADACB62BC4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80450371-B149-FAD8-354A-6706A81A6CB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4904F6F1-0052-671E-D8A3-3FD2D387693D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375ACCFA-8007-C41D-007A-739ADE7ADA56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6F09314-ACB3-4D4E-8A12-0010D0A9B6EF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E26E108F-2055-CCE3-524C-E1D372E172B3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E277C238-869C-CD5B-706D-DB6F87804AD1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85540B77-6113-025B-86C6-AD80BBBBFB54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2C39AF91-0AD4-5C42-8808-C382A18EA7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12B36E-BC84-AB51-3958-55DE803E8C5F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are ‘digital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natives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’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</a:t>
            </a:r>
          </a:p>
        </p:txBody>
      </p:sp>
    </p:spTree>
    <p:extLst>
      <p:ext uri="{BB962C8B-B14F-4D97-AF65-F5344CB8AC3E}">
        <p14:creationId xmlns:p14="http://schemas.microsoft.com/office/powerpoint/2010/main" val="1389816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2B8B1-19D1-5E78-D1C7-FF7840B07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C48639E-C1DE-5A1D-A11A-3FF7CD7C3156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8F0762E0-6C5A-B7DF-7BD3-6D990F5BAE8A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118E3C0-6264-E260-AF44-BAB011F3D55A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891953BB-D8A4-5480-51F1-848C1535539C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FA2FEBE-752B-91B9-72C8-231CE3392737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95E99CC1-FFE1-7A49-B9EB-7B27BEA0BF2F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5D77CEA6-EF94-6C25-4A55-1B0366A0FA08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B2DEE5AE-8A09-B144-DA98-C8C70E7389D7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F9BA0850-048F-3220-16A1-28B57C36902A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EEA73140-5939-7A34-D685-BB7AF1294C5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76451E75-A2A3-9441-3589-E15D0E32A851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2B2FBFF8-528C-CBFB-509C-4AA516EBB274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55A0D122-EE4C-0EAB-36BA-2F47D3A44BA3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89213F3-5BD5-8323-FACD-8985A5A45BB6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44290710-8F3A-90B3-7D26-4BBBB0AC222C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E115E3B7-0018-7D1C-B758-68544824BC9C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62E6775-9EEE-61F7-9024-E75227D4C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F9084E-2A4C-EA91-975E-33934ACE28D2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Student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can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learn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literate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in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lecture</a:t>
            </a:r>
            <a:endParaRPr lang="nl-NL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368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99BD8-5CD1-0435-147C-5D85A837F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E9EE31C-6AE3-1E5D-664E-3C45A971AC06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7D0ED95F-2727-CFC2-3CD9-58946E1345B3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AEA44B1-70F2-61C3-573F-E67288AD89F5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99E8102-8C88-7EB4-1635-BC702A219446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E64EB7B-5A50-C326-3CFD-51AAFC2A3595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125F460-1802-16DF-A081-43741399FB4B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7831E8DD-F7C7-7918-DB63-453EF33F8A10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B418ACCD-301E-D2F8-4783-D6A1A7619DB9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2F58F778-92A5-F179-1927-1A306D0D4F72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65E7908E-643A-E5EF-A65D-D1DDA1E0BDB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6EDA4C94-4C70-6511-9BC4-4A356D220CA6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09F1FCF-EC40-04DE-D8A1-FD6F51FDEA11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145ADFBA-95FB-F2B7-4C5B-C04B76DE6961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B85AC68-681E-D9BB-1AC1-D288350E6E44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1DB19DF4-7D38-E549-C0EF-008FE4FC2ADF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7DDD8D35-2B80-6D5A-B192-0CC513E80755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F606E0-92F4-E0FD-BDDA-7DE93BFE07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E6CBE7-D98A-0E84-09AC-7E95102C54C7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technology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algorithms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</a:t>
            </a:r>
            <a:endParaRPr lang="nl-NL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362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0E509-0CA7-D358-B71B-0D45439F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F3380259-F63A-D182-CCAF-00D5E24C6F5E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1C276320-1961-430A-20EA-368434C640E1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8DA8204-EDD4-DE6B-98D9-F2B14A0326DA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B2CB37E-D804-ECC8-077F-A5E7ABE7AFB2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5407571-6BFD-7979-CE2B-C52E1C420B9F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6ED446E-057D-6C44-8DC1-FFE6B694C1BD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2C850C9F-B904-D802-EB4D-B320D57C71DA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30DD7A45-C426-85BA-7E20-761DFE84B7FA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7AB9AD4A-F545-8214-F5D9-A3C4AD98D4AC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77F33D1B-A4EA-4D96-045E-04362BFD092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B4126691-D9BD-699A-5F6F-C29A58524044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8A4C9081-FD0D-E75D-9333-C36FB8A5640E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8B84E5CB-4DFA-5DB1-4BE9-40817017ADD8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638C7D8-F5A6-B858-3129-8EF54BDE11E2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4330455D-79C7-69B8-75C2-8DA55AB83A91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82ABFAA1-8845-E105-BC07-8C89DA2AF02A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88BA8D91-2232-6E31-AD09-3C8EB803AC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F32FE1-D8E8-3B0B-4BD1-35B0851905C2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I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find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it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difficult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start a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conversation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about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</a:t>
            </a:r>
          </a:p>
        </p:txBody>
      </p:sp>
    </p:spTree>
    <p:extLst>
      <p:ext uri="{BB962C8B-B14F-4D97-AF65-F5344CB8AC3E}">
        <p14:creationId xmlns:p14="http://schemas.microsoft.com/office/powerpoint/2010/main" val="2791013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77A6D-275F-5E6B-87E5-360EB0B48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DD48BE9-BE7E-BF09-48EA-97CF638B5456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5BF4238A-3F4E-A6F2-D0D5-185675788B3E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5BFD47F-8AE1-BE22-2795-4DCB794AE1B3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417489A-0C67-CF85-BCC7-E4FC5EA6178A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0BFFDA6-1454-90C8-4927-A4CBC5943CDB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49692A8-F41B-E8AC-62D1-8B6CB1C69CFF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B73F04B8-1359-7D4C-6F96-CCC83E5225B9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8E151C3-3CC3-0226-3B3A-B9D75AE69C06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CA86A1E0-34C5-3626-292E-CCF7376C92A4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BA9755A0-0734-F7D0-E3EE-EC2656E39F8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A676A55B-02DF-E381-BBD4-334F7A1A8ADF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F10CFE4F-229A-5158-CB5F-59A43446D332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BC1700CB-E2ED-AFB1-FFF3-65692F70E322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0FF2F48-1605-8D74-CB52-FDD16DD25B3F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474BB80F-51BC-5A8F-A9DE-91AE610B30F1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49665A4D-E2B4-87E4-2A2C-1F51E4EC8B63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E176398E-7795-D1B3-E223-969965588A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3796F6-6083-27E4-7B5A-9DDBE2627C22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I have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want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</a:t>
            </a:r>
          </a:p>
        </p:txBody>
      </p:sp>
    </p:spTree>
    <p:extLst>
      <p:ext uri="{BB962C8B-B14F-4D97-AF65-F5344CB8AC3E}">
        <p14:creationId xmlns:p14="http://schemas.microsoft.com/office/powerpoint/2010/main" val="55112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6338E-1A9E-0B5A-9D06-D87C244C0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8C9FEC4-1B7C-82BC-FC6C-0739AB3E6777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8093CCC2-9B33-0299-96C3-C4A5095F5B69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2EEA8C9-11E4-35FC-BAC5-E876FCFE6B7C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76580A7-0B6E-8942-B324-025008373EED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0E4F111-EC24-E4B0-9932-96FFF28DF822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A26E77E3-B598-B5D7-A60D-B1176F611534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F450757-CA2F-E7A8-0DBD-42ECC1301446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0E45592-A22B-EB3F-4DCB-F594B29EE046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EF4EA5D2-F724-DED1-FA52-361FD7F4EE7E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A857BD3E-5DDE-1FFC-2FAE-657DBAEE57B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A94BF888-B67B-25BF-CB09-E033D663BE4D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5990BFDE-B402-10AC-A2C3-E59D2DC5709D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01F55F7B-14E0-69AB-A574-7142E9EA32E8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161384EA-6A8E-9B31-F8F8-C12CD53B3B5C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D0B75F25-BE3F-4C30-1AF1-2C950AEA7F17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6EC4ACA4-3EC0-B7F1-1A5B-8FF57B24E273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973A6058-6512-5944-7DD5-6A4ED403AA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17507-7806-3831-22B1-BD00445EEC5F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comply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 ban on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AI in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my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course</a:t>
            </a:r>
          </a:p>
        </p:txBody>
      </p:sp>
    </p:spTree>
    <p:extLst>
      <p:ext uri="{BB962C8B-B14F-4D97-AF65-F5344CB8AC3E}">
        <p14:creationId xmlns:p14="http://schemas.microsoft.com/office/powerpoint/2010/main" val="147423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09DF4-2ACD-6724-E624-C12AEA7E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403D7CE-2A11-8BA2-6B96-3F2168D11AE1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EA4EDEA1-70D0-18C4-8A32-227C847AE89E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A786079-0E9D-9989-C4A7-93A36460EDF7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8C86D8C0-3153-8C3D-AC76-415355AF833E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F4795E77-D86B-07FE-FE08-7E772505B19A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BB4BD382-48F3-E53C-6050-E84362375C28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7F7B712E-F6F3-8419-1CE9-20A22D477F86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CC05E92A-31BB-A9DB-EB0B-8421E800F6F9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70BE5473-6718-690B-8E5D-A090B0FCB133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D293D085-DF7B-F955-E447-98515B113F3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60C9DCB5-D4E0-30F5-36B4-654F2D6368C4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51F9E0C1-5324-D1FA-4CBF-36B41035D266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0D653B3F-1DB1-B579-58B1-41857CC84705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86E3E133-22FE-2006-ADF9-852676CB4A0E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DFD2C5D1-E2DA-B938-8B29-1B5DB58C889D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45ABC9BC-53C6-4E28-C152-70F52D27EC00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4421FE69-6DAE-67B6-ADB6-4EE2C78A9C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C4B0EF-2E4F-4C70-D889-DB03A6EBDA28}"/>
              </a:ext>
            </a:extLst>
          </p:cNvPr>
          <p:cNvSpPr txBox="1"/>
          <p:nvPr/>
        </p:nvSpPr>
        <p:spPr>
          <a:xfrm>
            <a:off x="2426626" y="2148067"/>
            <a:ext cx="7189845" cy="131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aren’t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interested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in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LLMs are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created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they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just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want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them</a:t>
            </a:r>
            <a:endParaRPr lang="nl-NL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170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26A02F-E5DE-FE1B-4498-1E9F5016C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39E3494-70AE-94EF-4BC0-EAAF19114A89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67B1D7AC-C3A8-8284-7D65-22CA0DCFA03F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656CD06-F1FF-15EB-6A5D-D08B92D8EBEA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C02AFEF-666C-F50C-6690-02ACC80E3A28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25E7BCA-E85D-B987-C0B0-5D3CDFBFEF7F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0A02705-1CB0-1692-EC66-4D7EC0431B50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029B7454-A99D-16D8-8902-170A1655705E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627DF797-BB0D-8A2C-4A8C-6C63420DB23F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A1895FB1-FF5C-AD87-71D8-BDDCE59C2CAE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A10C2C1C-E297-261D-3809-51F451D5ECA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834A32D8-9AC5-9A6F-A88D-E6AD26BE09D0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9CFB1A90-0ACD-83C0-E873-3359635F1656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201000ED-22F1-807F-B962-599976E45761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331C963A-1403-FBDB-7474-9F03D9C56B7E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BABAEDBC-990C-A53A-B171-16158503C6AD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9FBFF7C1-9A76-5889-A7E0-A103C48731F9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1A4781A-7380-C269-DC79-4A2EF7C58B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Line up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1B1E93-418D-C0B9-5977-96039EFC775B}"/>
              </a:ext>
            </a:extLst>
          </p:cNvPr>
          <p:cNvSpPr txBox="1"/>
          <p:nvPr/>
        </p:nvSpPr>
        <p:spPr>
          <a:xfrm>
            <a:off x="2426626" y="2148067"/>
            <a:ext cx="7189845" cy="2604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In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my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degree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programme, we have consensus on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our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 (or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) of genAI</a:t>
            </a: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966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8EA89E-C0C2-5525-6A98-D3D0621B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0945EE4-A7D4-057B-8315-1B7F87479674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6ADB38B2-14A9-B693-FD0E-9BEDFBB9721B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C424588-08BD-80C5-674C-A7BB60E9557E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C57B1E05-99BB-BA98-212E-9769FB863EF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D31E397-DF99-44A2-0043-45127010D731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1CB9CEA-728E-170F-BAC6-87354C407EE0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699A558-209B-CB37-00C9-878735D089DD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C618FB2-880C-1FE4-6F33-1BC6EFD253B8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CF04FAFE-BFB3-E7B1-3AC5-152828561EC6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7D8BD6F3-B842-0027-D109-3916ECB2C8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EF5A84F7-FA47-4B2C-DE5D-0E961F742BFC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1F62CAE-5BE3-68BE-7D2C-F9F15648475E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0B4070B3-794F-A934-D381-BE0E23431FDF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29A73E6-B7D3-D4AC-73D8-A5EB56526211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17ABF95B-E349-83A7-48DB-CCEF00254703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F1428776-19F5-1D04-96F2-FE79A500A30E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6D18DC2-6883-C438-8120-92C997BF17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VU-</a:t>
            </a:r>
            <a:r>
              <a:rPr lang="en-US" sz="4400" b="0" dirty="0" err="1">
                <a:latin typeface="Bahnschrift" panose="020B0502040204020203" pitchFamily="34" charset="0"/>
              </a:rPr>
              <a:t>UvA</a:t>
            </a:r>
            <a:r>
              <a:rPr lang="en-US" sz="4400" b="0" dirty="0">
                <a:latin typeface="Bahnschrift" panose="020B0502040204020203" pitchFamily="34" charset="0"/>
              </a:rPr>
              <a:t> Taskforce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10D6D7-D4E5-D019-8793-8B4DF40EB857}"/>
              </a:ext>
            </a:extLst>
          </p:cNvPr>
          <p:cNvSpPr txBox="1"/>
          <p:nvPr/>
        </p:nvSpPr>
        <p:spPr>
          <a:xfrm>
            <a:off x="2426626" y="2148067"/>
            <a:ext cx="7189845" cy="285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– Knowledge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understanding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Theoretical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basis)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Technical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understanding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technology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behind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AI,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as Large Language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Models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(LLMs),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Data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literacy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: Understanding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models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are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created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by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collecting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processing vast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amounts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of data.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Basic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programming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as data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structures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in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broad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Machine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deep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learning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basic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involved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as train/tune/test sets,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embedding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gradient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descent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Algorithms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, in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broad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modern,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self-learning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algorithms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Subject-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tools: Be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familiar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applications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language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models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relevant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 field of </a:t>
            </a:r>
            <a:r>
              <a:rPr lang="nl-NL" sz="105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study</a:t>
            </a:r>
            <a:r>
              <a:rPr lang="nl-NL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nl-NL" sz="10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35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1123A-EF32-84E5-DDFB-2388A69E9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A118373-56D0-F46F-EDD8-6E40A2271B48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31DA1842-4A7F-EEF2-78E6-ABA062FAEB62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9E5EC4D-9825-0BA7-A62C-A4AB2A737FD2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31AC9DC-908F-DB1C-9F73-11064288DC2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965A175-951F-1602-8127-B36FDA56FBA6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4B7B942-3BEE-3D30-7A58-A154642DEC83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00B44116-8EF3-8213-B0FD-D6EEF7A7FFAC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3C77B94-A4DB-C5BA-98F3-A455786223AF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28D20BA6-C165-602E-E8A3-98B72B24B13D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C2DFBA64-7488-C91B-AD83-DAFC90E0C59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BA4B9C8C-3BD9-42FE-8901-57024C8EEA8E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D51ABE52-97EF-3E74-38B4-6A54B390061C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20F23ACA-AEA2-232B-ADB2-E3639705633E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1C539384-2D0C-D2CA-EF62-776AB2ABB7BD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20A2DD14-39D1-CE2D-0D9E-08F7809B411A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9AA3B65F-8EB6-B07D-AC11-ED96A7E0E43C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F197E265-473A-47C4-AAD8-0F56D00EA9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VU-</a:t>
            </a:r>
            <a:r>
              <a:rPr lang="en-US" sz="4400" b="0" dirty="0" err="1">
                <a:latin typeface="Bahnschrift" panose="020B0502040204020203" pitchFamily="34" charset="0"/>
              </a:rPr>
              <a:t>UvA</a:t>
            </a:r>
            <a:r>
              <a:rPr lang="en-US" sz="4400" b="0" dirty="0">
                <a:latin typeface="Bahnschrift" panose="020B0502040204020203" pitchFamily="34" charset="0"/>
              </a:rPr>
              <a:t> Taskforce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B97F31-58BC-4560-9978-B59379183CC2}"/>
              </a:ext>
            </a:extLst>
          </p:cNvPr>
          <p:cNvSpPr txBox="1"/>
          <p:nvPr/>
        </p:nvSpPr>
        <p:spPr>
          <a:xfrm>
            <a:off x="2426626" y="2148067"/>
            <a:ext cx="7189845" cy="3713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II. How – Understanding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application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(Practical skills).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This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involves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putting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technical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knowledge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practice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making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informed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choices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when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using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software: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Identifying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software issues: Understanding different types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applications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as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classification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regression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machine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translation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)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aware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associated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risks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as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fairness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bias,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hate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speech, energy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consumption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intellectual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property).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Careful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consideration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assess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when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(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) AI is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useful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or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desirable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constantly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relinquish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critical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thinking.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Carrying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out in-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depth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critical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thinking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independently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encouraged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practise complex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writing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processes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gain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experience without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resorting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quickly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 summary or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text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Choice of data source: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methodically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determine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which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source (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example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a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lecturer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fellow student,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academic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literature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or chatbot) is most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suitable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question,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whilst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also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taking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into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account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sustainability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high energy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water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consumption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LLMs.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Targeted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prompts: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Demonstrating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ability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draft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effective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meaningful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prompts.</a:t>
            </a:r>
            <a:endParaRPr lang="nl-NL" sz="1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712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13DDA4-D175-56BC-32BA-84756AAD3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7FEFFC8-05E4-EC20-C86E-ED096D8168C6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787BD229-0C6E-D97F-A357-DEB72C64BB3C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36853DF-F9A5-30C3-3E83-5C88DA5FFED3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3D44931-8BE1-24A0-DC57-97CE5FB5EEE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90ECA13-0DD6-B8CB-12CB-C51138E09345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564AADDE-C62B-A840-E93B-0A55864883F2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CB810DB-2E13-4173-1018-95B7DAC0F5D9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29C6F9C-5B15-156D-38D9-D0A19F7B2B48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C054FB34-E238-87DB-CABA-8C033F49D496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A28D651C-D713-BC87-A633-A6213E46D17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ADF90005-5994-4519-D133-1BA45C5F9A2C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AE6FCD39-AFBD-CD5C-DF5A-6565832ACA89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068E9C3-1C0A-C969-0F75-9AB8C8295644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FB5D6076-A7DA-9D1E-0362-EB3E5A9FA00A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24A69B74-9098-879F-A39A-70133BEC6754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A3D80218-D906-F506-7247-83206681D791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7E52610-40AA-5FC4-01D0-7655399CC5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VU-</a:t>
            </a:r>
            <a:r>
              <a:rPr lang="en-US" sz="4400" b="0" dirty="0" err="1">
                <a:latin typeface="Bahnschrift" panose="020B0502040204020203" pitchFamily="34" charset="0"/>
              </a:rPr>
              <a:t>UvA</a:t>
            </a:r>
            <a:r>
              <a:rPr lang="en-US" sz="4400" b="0" dirty="0">
                <a:latin typeface="Bahnschrift" panose="020B0502040204020203" pitchFamily="34" charset="0"/>
              </a:rPr>
              <a:t> Taskforce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E76DB5-FC25-45E3-F2A9-4B09E2FF878D}"/>
              </a:ext>
            </a:extLst>
          </p:cNvPr>
          <p:cNvSpPr txBox="1"/>
          <p:nvPr/>
        </p:nvSpPr>
        <p:spPr>
          <a:xfrm>
            <a:off x="2426626" y="2148067"/>
            <a:ext cx="7189845" cy="311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III.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–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judgement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(Critical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reflection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).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This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category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forms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academic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core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closely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intertwined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principles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academic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integrity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reasoning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formulate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various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theoretical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arguments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against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AI.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Critical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quality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control: Be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assess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AI output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within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discipline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against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quality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criteria (in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reasoning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whilst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recognising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AI output offers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only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one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perspective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primary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source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which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cannot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traced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Copyright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annotation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: Take copyright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into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account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AI output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should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annotated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in a sound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transparent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manner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Subject-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reflection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reflect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on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where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within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values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context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discipline (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example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author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-reader or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employer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-employee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relationship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is or is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desirable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AI.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Privacy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data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protection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: Always keep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privacy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protection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general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data in mind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when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working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0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000" b="1" dirty="0">
                <a:solidFill>
                  <a:schemeClr val="bg1"/>
                </a:solidFill>
                <a:latin typeface="Bahnschrift" panose="020B0502040204020203" pitchFamily="34" charset="0"/>
              </a:rPr>
              <a:t> AI systems.</a:t>
            </a:r>
            <a:endParaRPr lang="nl-NL" sz="1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03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9CD90-D3C5-6CA3-DF86-E70C8493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5BD290A-446D-0BBC-4406-821CE48E1DE1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4F999731-12CD-480A-9C14-C78BB4F638FD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7E35C885-B1D4-ED50-BB01-A3A70DE167E6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C23F636-DBA7-D231-9ECF-B482DD09466B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3EDBD76-6DA3-D1F7-EC7E-2EFF8A50F498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40DA32F3-86CB-4854-FFF8-E3D4A2B6993F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F063347-E757-56A3-A7F7-6D369F263094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20AB4D5-2D14-4C5C-48B3-511AF0B3A0A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FF87B7FF-21C6-8C2D-1F11-538E4626DACC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0AA41D6C-B17B-E73D-A9F0-24ACE8A8507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5F7EEDF7-CBCA-867B-AF54-94E12EB5C3CC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4036E62-E728-C4A7-9072-CDF20E035049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B7CF920-EF7F-132C-22F3-3DFE7A67DA9D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0729C20D-3B24-099B-E253-DF70EE4CD840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9387D999-1F7F-BC15-AD3E-F29E99B1FAA2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2AF38691-7548-1370-9AF2-F20D1A850780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AB01A9FD-F173-6FCE-50EA-85285C16C3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Materials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1605D6-8B99-4C09-F7D5-06CCC3F5D996}"/>
              </a:ext>
            </a:extLst>
          </p:cNvPr>
          <p:cNvSpPr txBox="1"/>
          <p:nvPr/>
        </p:nvSpPr>
        <p:spPr>
          <a:xfrm>
            <a:off x="2426626" y="2148067"/>
            <a:ext cx="7189845" cy="42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AI Literacy Companion – a course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book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VU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738C59F-6B16-C06A-3DAF-709A19DB7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200" y="2779601"/>
            <a:ext cx="4690533" cy="373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75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C0EE75-E8E0-484A-03F0-58115710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4807706-FAE3-6BF1-787A-0882F432243D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4004BBCC-2FF5-5D5B-C8CA-A7B8D86348A4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3105E44-A1CC-03A9-5EC8-6320F67ADFE3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DA786094-135A-AE89-0AC1-6F88FF6EF07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A0806EB-8E60-B0A1-41AB-5DA32EF97E68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E755A470-3F3A-C974-1E4F-C0084B2402CE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6512A6DB-C505-EE48-755F-DAA4CCFDE827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2D341C4C-B0B1-6532-ECE8-126C8AB25173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B979EDB1-0E96-7F11-ACCD-63DE08B9F560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4B21E953-1725-1367-6D4C-9B91C5CAD82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89FE1B85-024A-1230-2B78-4153E7AF5B5F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9BD55AC4-BFC4-E0BC-43E8-736A29DE236F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A3906D5E-C4D4-3088-6A69-585523C25BB7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BB78836-77A9-7FCA-55F5-5450C3168DCE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3BF29A60-FA19-FE96-2DC2-176720ECF614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48C3B835-3FB1-ACB6-8607-0E1105743785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BAC0F6F-29B5-A7D7-28D1-C1346FEEEB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What are the key concepts?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683F9C-85B3-048D-1D3C-3A14E1FD27E9}"/>
              </a:ext>
            </a:extLst>
          </p:cNvPr>
          <p:cNvSpPr txBox="1"/>
          <p:nvPr/>
        </p:nvSpPr>
        <p:spPr>
          <a:xfrm>
            <a:off x="2426626" y="2148067"/>
            <a:ext cx="7189845" cy="374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down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together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at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laptop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Gemini Notebook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10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from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Companion are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Gemini Notebook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Companion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relates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Task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Force’s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recommendations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results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each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other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questions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again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results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again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In UvA-VU Taskforce weinig aandacht voor Milieu en Maatschappelijke impact</a:t>
            </a:r>
          </a:p>
        </p:txBody>
      </p:sp>
    </p:spTree>
    <p:extLst>
      <p:ext uri="{BB962C8B-B14F-4D97-AF65-F5344CB8AC3E}">
        <p14:creationId xmlns:p14="http://schemas.microsoft.com/office/powerpoint/2010/main" val="2637537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B2C0E8-D2F8-B075-B4A9-11615BB7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73044EF0-0136-5BF1-B8DC-49DF8091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13" y="5643562"/>
            <a:ext cx="1214438" cy="1214438"/>
          </a:xfrm>
          <a:prstGeom prst="rect">
            <a:avLst/>
          </a:prstGeom>
        </p:spPr>
      </p:pic>
      <p:sp>
        <p:nvSpPr>
          <p:cNvPr id="7" name="Zeshoek 6">
            <a:extLst>
              <a:ext uri="{FF2B5EF4-FFF2-40B4-BE49-F238E27FC236}">
                <a16:creationId xmlns:a16="http://schemas.microsoft.com/office/drawing/2014/main" id="{B79CE3A2-BDFF-4515-852D-DE7B102CF660}"/>
              </a:ext>
            </a:extLst>
          </p:cNvPr>
          <p:cNvSpPr/>
          <p:nvPr/>
        </p:nvSpPr>
        <p:spPr>
          <a:xfrm>
            <a:off x="364745" y="876777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5F4AED4A-5AC5-59C4-4253-57F4DBA6A01E}"/>
              </a:ext>
            </a:extLst>
          </p:cNvPr>
          <p:cNvSpPr/>
          <p:nvPr/>
        </p:nvSpPr>
        <p:spPr>
          <a:xfrm>
            <a:off x="1237490" y="379341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1CACCFA0-8948-C477-3DCD-1F25D9ADAB21}"/>
              </a:ext>
            </a:extLst>
          </p:cNvPr>
          <p:cNvSpPr/>
          <p:nvPr/>
        </p:nvSpPr>
        <p:spPr>
          <a:xfrm>
            <a:off x="-508000" y="42325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6429CE43-9251-4361-ED66-4CFA9CE1F746}"/>
              </a:ext>
            </a:extLst>
          </p:cNvPr>
          <p:cNvSpPr/>
          <p:nvPr/>
        </p:nvSpPr>
        <p:spPr>
          <a:xfrm>
            <a:off x="323090" y="-118096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7E4E8405-C047-40D9-2150-1E5649C98BFD}"/>
              </a:ext>
            </a:extLst>
          </p:cNvPr>
          <p:cNvSpPr/>
          <p:nvPr/>
        </p:nvSpPr>
        <p:spPr>
          <a:xfrm>
            <a:off x="-508000" y="2416766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4ACC3195-EFA5-3483-B2FE-DEA43135697F}"/>
              </a:ext>
            </a:extLst>
          </p:cNvPr>
          <p:cNvSpPr/>
          <p:nvPr/>
        </p:nvSpPr>
        <p:spPr>
          <a:xfrm>
            <a:off x="2108542" y="-15524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87B17024-023B-2FCF-A223-897C290FB5BE}"/>
              </a:ext>
            </a:extLst>
          </p:cNvPr>
          <p:cNvSpPr/>
          <p:nvPr/>
        </p:nvSpPr>
        <p:spPr>
          <a:xfrm>
            <a:off x="2984340" y="-61553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0F0EB93C-916F-9C8B-1BDA-311FDB011549}"/>
              </a:ext>
            </a:extLst>
          </p:cNvPr>
          <p:cNvSpPr/>
          <p:nvPr/>
        </p:nvSpPr>
        <p:spPr>
          <a:xfrm>
            <a:off x="1194142" y="-615532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F664C76D-509A-EE59-ED84-BC3358EF3B5F}"/>
              </a:ext>
            </a:extLst>
          </p:cNvPr>
          <p:cNvSpPr/>
          <p:nvPr/>
        </p:nvSpPr>
        <p:spPr>
          <a:xfrm>
            <a:off x="-508000" y="1412635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00FDF-6EEB-74F0-F7CC-BBB3D11F3EE8}"/>
              </a:ext>
            </a:extLst>
          </p:cNvPr>
          <p:cNvSpPr txBox="1"/>
          <p:nvPr/>
        </p:nvSpPr>
        <p:spPr>
          <a:xfrm>
            <a:off x="4038942" y="305046"/>
            <a:ext cx="7189845" cy="576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Bahnschrift" panose="020B0502040204020203" pitchFamily="34" charset="0"/>
              </a:rPr>
              <a:t>Obvious truths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By remaining vague about what is and isn’t allowed: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Students will use AI less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But they also feel very uncertain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Students overestimate their own digital skills and their ability to craft prompts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Students STILL make the most obvious mistakes: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Failing to check references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Lacking a feel for the text when writing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Lecturers overestimate their students’ digital skills and their ability to craft prompts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Students feel embarrassed about disclosing information about their AI use (request for disclosure, etc.)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Bahnschrift" panose="020B0502040204020203" pitchFamily="34" charset="0"/>
              </a:rPr>
              <a:t>Students believe they learn more when they use AI</a:t>
            </a:r>
            <a:endParaRPr lang="en-GB" sz="11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1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733281-4603-CFF8-6043-85DA4D229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389" y="201912"/>
            <a:ext cx="6477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70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E3F39-16C4-2F58-46FA-015F50AD4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AD2F68EE-CECB-6134-7405-318F579CF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13" y="5643562"/>
            <a:ext cx="1214438" cy="1214438"/>
          </a:xfrm>
          <a:prstGeom prst="rect">
            <a:avLst/>
          </a:prstGeom>
        </p:spPr>
      </p:pic>
      <p:sp>
        <p:nvSpPr>
          <p:cNvPr id="7" name="Zeshoek 6">
            <a:extLst>
              <a:ext uri="{FF2B5EF4-FFF2-40B4-BE49-F238E27FC236}">
                <a16:creationId xmlns:a16="http://schemas.microsoft.com/office/drawing/2014/main" id="{5BAC9231-8412-7523-0D72-68EF7E7397DE}"/>
              </a:ext>
            </a:extLst>
          </p:cNvPr>
          <p:cNvSpPr/>
          <p:nvPr/>
        </p:nvSpPr>
        <p:spPr>
          <a:xfrm>
            <a:off x="364745" y="876777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45B06475-B7F4-7FF3-3EA1-702D20563DD0}"/>
              </a:ext>
            </a:extLst>
          </p:cNvPr>
          <p:cNvSpPr/>
          <p:nvPr/>
        </p:nvSpPr>
        <p:spPr>
          <a:xfrm>
            <a:off x="1237490" y="379341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DCC54758-F0A8-DD1F-9957-50DEA81A4F69}"/>
              </a:ext>
            </a:extLst>
          </p:cNvPr>
          <p:cNvSpPr/>
          <p:nvPr/>
        </p:nvSpPr>
        <p:spPr>
          <a:xfrm>
            <a:off x="-508000" y="42325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2D0091F5-ACE5-6BAA-6D75-C841549AE77D}"/>
              </a:ext>
            </a:extLst>
          </p:cNvPr>
          <p:cNvSpPr/>
          <p:nvPr/>
        </p:nvSpPr>
        <p:spPr>
          <a:xfrm>
            <a:off x="323090" y="-118096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F6975B18-A12F-3337-374D-08C47F55DCD2}"/>
              </a:ext>
            </a:extLst>
          </p:cNvPr>
          <p:cNvSpPr/>
          <p:nvPr/>
        </p:nvSpPr>
        <p:spPr>
          <a:xfrm>
            <a:off x="-508000" y="2416766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C77C938E-E365-2CCE-1BD5-36CE06786330}"/>
              </a:ext>
            </a:extLst>
          </p:cNvPr>
          <p:cNvSpPr/>
          <p:nvPr/>
        </p:nvSpPr>
        <p:spPr>
          <a:xfrm>
            <a:off x="2108542" y="-15524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AD7DE4BF-789A-1784-2B15-10BD077D314C}"/>
              </a:ext>
            </a:extLst>
          </p:cNvPr>
          <p:cNvSpPr/>
          <p:nvPr/>
        </p:nvSpPr>
        <p:spPr>
          <a:xfrm>
            <a:off x="2984340" y="-61553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1F5D3273-D070-03ED-71B4-8E959337AA00}"/>
              </a:ext>
            </a:extLst>
          </p:cNvPr>
          <p:cNvSpPr/>
          <p:nvPr/>
        </p:nvSpPr>
        <p:spPr>
          <a:xfrm>
            <a:off x="1194142" y="-615532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DBD62E97-75AA-7E5A-A658-437B4B132E71}"/>
              </a:ext>
            </a:extLst>
          </p:cNvPr>
          <p:cNvSpPr/>
          <p:nvPr/>
        </p:nvSpPr>
        <p:spPr>
          <a:xfrm>
            <a:off x="-508000" y="1412635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82CE10-1E11-AE69-1DD8-C72A41B24A16}"/>
              </a:ext>
            </a:extLst>
          </p:cNvPr>
          <p:cNvSpPr txBox="1"/>
          <p:nvPr/>
        </p:nvSpPr>
        <p:spPr>
          <a:xfrm>
            <a:off x="4038942" y="305046"/>
            <a:ext cx="7189845" cy="651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Nu je </a:t>
            </a:r>
            <a:r>
              <a:rPr lang="en-US" sz="2400" noProof="0" dirty="0" err="1">
                <a:solidFill>
                  <a:schemeClr val="bg1"/>
                </a:solidFill>
                <a:latin typeface="Bahnschrift" panose="020B0502040204020203" pitchFamily="34" charset="0"/>
              </a:rPr>
              <a:t>weet</a:t>
            </a:r>
            <a:r>
              <a:rPr lang="en-US" sz="24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 hoe </a:t>
            </a:r>
            <a:r>
              <a:rPr lang="en-US" sz="2400" noProof="0" dirty="0" err="1">
                <a:solidFill>
                  <a:schemeClr val="bg1"/>
                </a:solidFill>
                <a:latin typeface="Bahnschrift" panose="020B0502040204020203" pitchFamily="34" charset="0"/>
              </a:rPr>
              <a:t>voor</a:t>
            </a:r>
            <a:r>
              <a:rPr lang="en-US" sz="24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noProof="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studenten</a:t>
            </a:r>
            <a:endParaRPr lang="en-US" sz="24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Kom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naar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volgende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meeting over AI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geletterdheid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voor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docenten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… want die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moeten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ook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weten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hoe ze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studenten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Geletterd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maken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…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Action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Talk with some colleagues about the goals of AI </a:t>
            </a:r>
            <a:r>
              <a:rPr lang="en-US" sz="2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Lteracy</a:t>
            </a:r>
            <a:r>
              <a:rPr lang="en-US" sz="2400" dirty="0">
                <a:solidFill>
                  <a:schemeClr val="bg1"/>
                </a:solidFill>
                <a:latin typeface="Bahnschrift" panose="020B0502040204020203" pitchFamily="34" charset="0"/>
              </a:rPr>
              <a:t> and how it could be incorporated in your curriculum/discipline</a:t>
            </a:r>
            <a:endParaRPr lang="en-GB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6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6EF3AE-5ABF-F60D-60A1-8DD80745A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389" y="201912"/>
            <a:ext cx="6477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427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aculteit_x002f_Afdeling xmlns="8a77d12e-dd28-47da-b481-2ea1af75c6f7">Kies....</Faculteit_x002f_Afdeling>
    <opmerking xmlns="8a77d12e-dd28-47da-b481-2ea1af75c6f7" xsi:nil="true"/>
    <TaxCatchAll xmlns="e3e375c5-1408-4aea-8fd7-a3c3d010b2a5" xsi:nil="true"/>
    <lcf76f155ced4ddcb4097134ff3c332f xmlns="8a77d12e-dd28-47da-b481-2ea1af75c6f7">
      <Terms xmlns="http://schemas.microsoft.com/office/infopath/2007/PartnerControls"/>
    </lcf76f155ced4ddcb4097134ff3c332f>
    <Onderwerp_x002f_Vak xmlns="8a77d12e-dd28-47da-b481-2ea1af75c6f7" xsi:nil="true"/>
    <Aantalvideos xmlns="8a77d12e-dd28-47da-b481-2ea1af75c6f7" xsi:nil="true"/>
    <Contactpersson xmlns="8a77d12e-dd28-47da-b481-2ea1af75c6f7" xsi:nil="true"/>
    <Client_x002f_Presenter xmlns="8a77d12e-dd28-47da-b481-2ea1af75c6f7">
      <UserInfo>
        <DisplayName/>
        <AccountId xsi:nil="true"/>
        <AccountType/>
      </UserInfo>
    </Client_x002f_Presenter>
    <Office xmlns="8a77d12e-dd28-47da-b481-2ea1af75c6f7">
      <UserInfo>
        <DisplayName/>
        <AccountId xsi:nil="true"/>
        <AccountType/>
      </UserInfo>
    </Offic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0383EC8058174EA46BF09A009B4B3F" ma:contentTypeVersion="31" ma:contentTypeDescription="Create a new document." ma:contentTypeScope="" ma:versionID="e3e087c2e848fd4d50e941ac4d146610">
  <xsd:schema xmlns:xsd="http://www.w3.org/2001/XMLSchema" xmlns:xs="http://www.w3.org/2001/XMLSchema" xmlns:p="http://schemas.microsoft.com/office/2006/metadata/properties" xmlns:ns2="8a77d12e-dd28-47da-b481-2ea1af75c6f7" xmlns:ns3="e3e375c5-1408-4aea-8fd7-a3c3d010b2a5" targetNamespace="http://schemas.microsoft.com/office/2006/metadata/properties" ma:root="true" ma:fieldsID="41ebad59a2905d68f26f56b6acb0334a" ns2:_="" ns3:_="">
    <xsd:import namespace="8a77d12e-dd28-47da-b481-2ea1af75c6f7"/>
    <xsd:import namespace="e3e375c5-1408-4aea-8fd7-a3c3d010b2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Faculteit_x002f_Afdeling" minOccurs="0"/>
                <xsd:element ref="ns2:Onderwerp_x002f_Vak" minOccurs="0"/>
                <xsd:element ref="ns2:Contactpersson" minOccurs="0"/>
                <xsd:element ref="ns2:Aantalvideo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opmerking" minOccurs="0"/>
                <xsd:element ref="ns2:MediaServiceSearchProperties" minOccurs="0"/>
                <xsd:element ref="ns2:Client_x002f_Presenter" minOccurs="0"/>
                <xsd:element ref="ns2:Offic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7d12e-dd28-47da-b481-2ea1af75c6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aculteit_x002f_Afdeling" ma:index="21" nillable="true" ma:displayName="Faculty / Dept" ma:default="Kies...." ma:format="Dropdown" ma:internalName="Faculteit_x002f_Afdeling">
      <xsd:simpleType>
        <xsd:union memberTypes="dms:Text">
          <xsd:simpleType>
            <xsd:restriction base="dms:Choice">
              <xsd:enumeration value="ACTA"/>
              <xsd:enumeration value="Behavioural and Movement Sciences"/>
              <xsd:enumeration value="BETA"/>
              <xsd:enumeration value="Business &amp; Economics"/>
              <xsd:enumeration value="CTL / Education Lab"/>
              <xsd:enumeration value="Humanities"/>
              <xsd:enumeration value="HOVO"/>
              <xsd:enumeration value="Law"/>
              <xsd:enumeration value="Other / External"/>
              <xsd:enumeration value="Religion and Theology"/>
              <xsd:enumeration value="Social Sciences"/>
              <xsd:enumeration value="SOZ"/>
              <xsd:enumeration value="UB"/>
              <xsd:enumeration value="VUMC"/>
              <xsd:enumeration value="Kies...."/>
            </xsd:restriction>
          </xsd:simpleType>
        </xsd:union>
      </xsd:simpleType>
    </xsd:element>
    <xsd:element name="Onderwerp_x002f_Vak" ma:index="22" nillable="true" ma:displayName="Onderwerp / Vak" ma:format="Dropdown" ma:internalName="Onderwerp_x002f_Vak">
      <xsd:simpleType>
        <xsd:restriction base="dms:Text">
          <xsd:maxLength value="255"/>
        </xsd:restriction>
      </xsd:simpleType>
    </xsd:element>
    <xsd:element name="Contactpersson" ma:index="23" nillable="true" ma:displayName="Contactpersson" ma:format="Dropdown" ma:internalName="Contactpersson">
      <xsd:simpleType>
        <xsd:restriction base="dms:Text">
          <xsd:maxLength value="255"/>
        </xsd:restriction>
      </xsd:simpleType>
    </xsd:element>
    <xsd:element name="Aantalvideos" ma:index="24" nillable="true" ma:displayName="Aantal video's" ma:decimals="0" ma:description="Aantal opgeleverde video's" ma:format="Dropdown" ma:internalName="Aantalvideos" ma:percentage="FALSE">
      <xsd:simpleType>
        <xsd:restriction base="dms:Number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f95a2ead-fb08-4f89-b991-c2b77859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opmerking" ma:index="29" nillable="true" ma:displayName="opmerking" ma:format="Dropdown" ma:internalName="opmerking">
      <xsd:simpleType>
        <xsd:restriction base="dms:Text">
          <xsd:maxLength value="255"/>
        </xsd:restriction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lient_x002f_Presenter" ma:index="31" nillable="true" ma:displayName="Client/Presenter" ma:format="Dropdown" ma:list="UserInfo" ma:SharePointGroup="0" ma:internalName="Client_x002f_Presen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ffice" ma:index="32" nillable="true" ma:displayName="Office" ma:format="Dropdown" ma:list="UserInfo" ma:SharePointGroup="0" ma:internalName="Office" ma:showField="Offic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375c5-1408-4aea-8fd7-a3c3d010b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ca6a359-093e-48b8-bfca-98b322f9a47e}" ma:internalName="TaxCatchAll" ma:showField="CatchAllData" ma:web="e3e375c5-1408-4aea-8fd7-a3c3d010b2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3F2282-FC80-4396-BCFB-5B69D1E274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D22E38-3569-44F8-9373-7DF37A4F991D}">
  <ds:schemaRefs>
    <ds:schemaRef ds:uri="http://www.w3.org/XML/1998/namespace"/>
    <ds:schemaRef ds:uri="http://purl.org/dc/terms/"/>
    <ds:schemaRef ds:uri="http://purl.org/dc/dcmitype/"/>
    <ds:schemaRef ds:uri="http://purl.org/dc/elements/1.1/"/>
    <ds:schemaRef ds:uri="8a77d12e-dd28-47da-b481-2ea1af75c6f7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e3e375c5-1408-4aea-8fd7-a3c3d010b2a5"/>
  </ds:schemaRefs>
</ds:datastoreItem>
</file>

<file path=customXml/itemProps3.xml><?xml version="1.0" encoding="utf-8"?>
<ds:datastoreItem xmlns:ds="http://schemas.openxmlformats.org/officeDocument/2006/customXml" ds:itemID="{DFF12B51-0E6D-42E0-B12E-5A89971524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77d12e-dd28-47da-b481-2ea1af75c6f7"/>
    <ds:schemaRef ds:uri="e3e375c5-1408-4aea-8fd7-a3c3d010b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17546</TotalTime>
  <Words>1245</Words>
  <Application>Microsoft Macintosh PowerPoint</Application>
  <PresentationFormat>Widescreen</PresentationFormat>
  <Paragraphs>206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 Display</vt:lpstr>
      <vt:lpstr>Arial</vt:lpstr>
      <vt:lpstr>Bahnschrift</vt:lpstr>
      <vt:lpstr>Calibri</vt:lpstr>
      <vt:lpstr>Calibri Light</vt:lpstr>
      <vt:lpstr>Kantoorthema</vt:lpstr>
      <vt:lpstr>AI Literacy</vt:lpstr>
      <vt:lpstr>PowerPoint Presentation</vt:lpstr>
      <vt:lpstr>PowerPoint Presentation</vt:lpstr>
      <vt:lpstr>PowerPoint Presentation</vt:lpstr>
      <vt:lpstr>PowerPoint Presentation</vt:lpstr>
      <vt:lpstr>First thoughts</vt:lpstr>
      <vt:lpstr>Line up</vt:lpstr>
      <vt:lpstr>Line up</vt:lpstr>
      <vt:lpstr>Line up</vt:lpstr>
      <vt:lpstr>Line up</vt:lpstr>
      <vt:lpstr>Line up</vt:lpstr>
      <vt:lpstr>Line up</vt:lpstr>
      <vt:lpstr>Line up</vt:lpstr>
      <vt:lpstr>Line up</vt:lpstr>
      <vt:lpstr>Line up</vt:lpstr>
      <vt:lpstr>VU-UvA Taskforce</vt:lpstr>
      <vt:lpstr>VU-UvA Taskforce</vt:lpstr>
      <vt:lpstr>VU-UvA Taskforce</vt:lpstr>
      <vt:lpstr>Materials</vt:lpstr>
      <vt:lpstr>What are the key concepts?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Training: Dealing with Generative AI in your Courses</dc:title>
  <dc:creator>Woudstra, L. (Lars)</dc:creator>
  <cp:lastModifiedBy>Draaijer, S. (Silvester)</cp:lastModifiedBy>
  <cp:revision>290</cp:revision>
  <dcterms:created xsi:type="dcterms:W3CDTF">2023-09-18T08:37:24Z</dcterms:created>
  <dcterms:modified xsi:type="dcterms:W3CDTF">2026-09-13T19:28:49Z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0x0101004E0383EC8058174EA46BF09A009B4B3F</vt:lpwstr>
  </property>
  <property fmtid="{D5CDD505-2E9C-101B-9397-08002B2CF9AE}" pid="3" name="MediaServiceImageTags">
    <vt:lpwstr/>
  </property>
</Properties>
</file>